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7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9" r:id="rId11"/>
    <p:sldId id="270" r:id="rId12"/>
    <p:sldId id="271" r:id="rId13"/>
    <p:sldId id="273" r:id="rId14"/>
    <p:sldId id="272" r:id="rId15"/>
    <p:sldId id="275" r:id="rId16"/>
    <p:sldId id="276" r:id="rId17"/>
    <p:sldId id="277" r:id="rId18"/>
    <p:sldId id="281" r:id="rId19"/>
    <p:sldId id="283" r:id="rId20"/>
    <p:sldId id="278" r:id="rId21"/>
    <p:sldId id="279" r:id="rId22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3B3B3B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9" autoAdjust="0"/>
    <p:restoredTop sz="94660"/>
  </p:normalViewPr>
  <p:slideViewPr>
    <p:cSldViewPr snapToGrid="0">
      <p:cViewPr varScale="1">
        <p:scale>
          <a:sx n="87" d="100"/>
          <a:sy n="87" d="100"/>
        </p:scale>
        <p:origin x="82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2095F9-0860-413B-9706-1CC1FAB3652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A18E03D-2351-461B-BD85-E8B8CDF656E2}">
      <dgm:prSet phldrT="[Text]" custT="1"/>
      <dgm:spPr>
        <a:ln>
          <a:noFill/>
        </a:ln>
      </dgm:spPr>
      <dgm:t>
        <a:bodyPr/>
        <a:lstStyle/>
        <a:p>
          <a:r>
            <a:rPr lang="en-US" sz="1100" dirty="0" smtClean="0"/>
            <a:t>          </a:t>
          </a:r>
          <a:endParaRPr lang="en-US" sz="1100" dirty="0"/>
        </a:p>
      </dgm:t>
    </dgm:pt>
    <dgm:pt modelId="{C6EE3BB3-6BDF-40DC-8256-E737456F03A2}" type="parTrans" cxnId="{60E29EE6-332C-482D-9D3D-281753A246F1}">
      <dgm:prSet/>
      <dgm:spPr/>
      <dgm:t>
        <a:bodyPr/>
        <a:lstStyle/>
        <a:p>
          <a:endParaRPr lang="en-US"/>
        </a:p>
      </dgm:t>
    </dgm:pt>
    <dgm:pt modelId="{CA60B2AE-B80F-4A66-9E00-8F15F6578945}" type="sibTrans" cxnId="{60E29EE6-332C-482D-9D3D-281753A246F1}">
      <dgm:prSet/>
      <dgm:spPr/>
      <dgm:t>
        <a:bodyPr/>
        <a:lstStyle/>
        <a:p>
          <a:endParaRPr lang="en-US"/>
        </a:p>
      </dgm:t>
    </dgm:pt>
    <dgm:pt modelId="{EDEB4B52-1482-447B-94BA-9263AE704F7B}">
      <dgm:prSet phldrT="[Text]" custT="1"/>
      <dgm:spPr>
        <a:ln>
          <a:noFill/>
        </a:ln>
      </dgm:spPr>
      <dgm:t>
        <a:bodyPr/>
        <a:lstStyle/>
        <a:p>
          <a:endParaRPr lang="en-US" sz="1200" dirty="0">
            <a:latin typeface="Century Gothic" panose="020B0502020202020204" pitchFamily="34" charset="0"/>
          </a:endParaRPr>
        </a:p>
      </dgm:t>
    </dgm:pt>
    <dgm:pt modelId="{72998DB1-99FA-4464-876F-F8F987AA620B}" type="parTrans" cxnId="{E7BDFE45-BE59-48E4-B8C1-5CB93039F393}">
      <dgm:prSet/>
      <dgm:spPr/>
      <dgm:t>
        <a:bodyPr/>
        <a:lstStyle/>
        <a:p>
          <a:endParaRPr lang="en-US"/>
        </a:p>
      </dgm:t>
    </dgm:pt>
    <dgm:pt modelId="{5F264836-D3D9-4458-8C47-DA34A7D91BB4}" type="sibTrans" cxnId="{E7BDFE45-BE59-48E4-B8C1-5CB93039F393}">
      <dgm:prSet/>
      <dgm:spPr/>
      <dgm:t>
        <a:bodyPr/>
        <a:lstStyle/>
        <a:p>
          <a:endParaRPr lang="en-US"/>
        </a:p>
      </dgm:t>
    </dgm:pt>
    <dgm:pt modelId="{9567D464-86AD-4672-9260-89DEA2F4A305}">
      <dgm:prSet phldrT="[Text]" custT="1"/>
      <dgm:spPr>
        <a:ln>
          <a:noFill/>
        </a:ln>
      </dgm:spPr>
      <dgm:t>
        <a:bodyPr/>
        <a:lstStyle/>
        <a:p>
          <a:endParaRPr lang="en-US" sz="1050" spc="-150" dirty="0">
            <a:latin typeface="Century Gothic" panose="020B0502020202020204" pitchFamily="34" charset="0"/>
          </a:endParaRPr>
        </a:p>
      </dgm:t>
    </dgm:pt>
    <dgm:pt modelId="{67461116-F3B7-4517-831A-8F39EAC5CD55}" type="parTrans" cxnId="{2484E11F-D711-42E7-8CEB-46A5A6BC8630}">
      <dgm:prSet/>
      <dgm:spPr/>
      <dgm:t>
        <a:bodyPr/>
        <a:lstStyle/>
        <a:p>
          <a:endParaRPr lang="en-US"/>
        </a:p>
      </dgm:t>
    </dgm:pt>
    <dgm:pt modelId="{4410EB1D-7329-4686-BA3D-15BB767001EF}" type="sibTrans" cxnId="{2484E11F-D711-42E7-8CEB-46A5A6BC8630}">
      <dgm:prSet/>
      <dgm:spPr/>
      <dgm:t>
        <a:bodyPr/>
        <a:lstStyle/>
        <a:p>
          <a:endParaRPr lang="en-US"/>
        </a:p>
      </dgm:t>
    </dgm:pt>
    <dgm:pt modelId="{D2A4CABF-1259-45A2-BBDA-31F84F32CCE6}">
      <dgm:prSet phldrT="[Text]" custT="1"/>
      <dgm:spPr>
        <a:ln>
          <a:noFill/>
        </a:ln>
      </dgm:spPr>
      <dgm:t>
        <a:bodyPr/>
        <a:lstStyle/>
        <a:p>
          <a:endParaRPr lang="en-US" sz="1200" b="1" dirty="0">
            <a:latin typeface="Century Gothic" panose="020B0502020202020204" pitchFamily="34" charset="0"/>
          </a:endParaRPr>
        </a:p>
      </dgm:t>
    </dgm:pt>
    <dgm:pt modelId="{33F6313E-C668-491E-A3F4-0B30B90032DD}" type="parTrans" cxnId="{08DCC3F3-30D8-4AB9-AC46-14169C17F9AB}">
      <dgm:prSet/>
      <dgm:spPr/>
      <dgm:t>
        <a:bodyPr/>
        <a:lstStyle/>
        <a:p>
          <a:endParaRPr lang="en-US"/>
        </a:p>
      </dgm:t>
    </dgm:pt>
    <dgm:pt modelId="{FCFB629B-E6E2-4B52-BF67-F1FF96E22028}" type="sibTrans" cxnId="{08DCC3F3-30D8-4AB9-AC46-14169C17F9AB}">
      <dgm:prSet/>
      <dgm:spPr/>
      <dgm:t>
        <a:bodyPr/>
        <a:lstStyle/>
        <a:p>
          <a:endParaRPr lang="en-US"/>
        </a:p>
      </dgm:t>
    </dgm:pt>
    <dgm:pt modelId="{68527B7E-6493-4F9E-983C-928CC8F5716F}">
      <dgm:prSet phldrT="[Text]" custT="1"/>
      <dgm:spPr>
        <a:ln>
          <a:noFill/>
        </a:ln>
      </dgm:spPr>
      <dgm:t>
        <a:bodyPr/>
        <a:lstStyle/>
        <a:p>
          <a:endParaRPr lang="en-US" sz="1100" dirty="0"/>
        </a:p>
      </dgm:t>
    </dgm:pt>
    <dgm:pt modelId="{15ABF680-3C88-40B3-BCC6-736525C4E768}" type="sibTrans" cxnId="{12877466-BEA9-4A36-9EF8-92533A69B168}">
      <dgm:prSet/>
      <dgm:spPr/>
      <dgm:t>
        <a:bodyPr/>
        <a:lstStyle/>
        <a:p>
          <a:endParaRPr lang="en-US"/>
        </a:p>
      </dgm:t>
    </dgm:pt>
    <dgm:pt modelId="{22001B51-3A87-48E0-B37D-E962BB320CFB}" type="parTrans" cxnId="{12877466-BEA9-4A36-9EF8-92533A69B168}">
      <dgm:prSet/>
      <dgm:spPr/>
      <dgm:t>
        <a:bodyPr/>
        <a:lstStyle/>
        <a:p>
          <a:endParaRPr lang="en-US"/>
        </a:p>
      </dgm:t>
    </dgm:pt>
    <dgm:pt modelId="{3A162569-6D6F-45C6-8A4C-AF5943946BBC}">
      <dgm:prSet phldrT="[Text]" custT="1"/>
      <dgm:spPr>
        <a:ln>
          <a:noFill/>
        </a:ln>
      </dgm:spPr>
      <dgm:t>
        <a:bodyPr/>
        <a:lstStyle/>
        <a:p>
          <a:r>
            <a:rPr lang="en-US" sz="1200" b="1" dirty="0" smtClean="0">
              <a:solidFill>
                <a:schemeClr val="bg1"/>
              </a:solidFill>
              <a:latin typeface="Century Gothic" panose="020B0502020202020204" pitchFamily="34" charset="0"/>
            </a:rPr>
            <a:t>Revised Plan</a:t>
          </a:r>
          <a:endParaRPr lang="en-US" sz="1200" b="1" dirty="0">
            <a:solidFill>
              <a:schemeClr val="bg1"/>
            </a:solidFill>
            <a:latin typeface="Century Gothic" panose="020B0502020202020204" pitchFamily="34" charset="0"/>
          </a:endParaRPr>
        </a:p>
      </dgm:t>
    </dgm:pt>
    <dgm:pt modelId="{C7F76BF2-7D9A-4FF7-B39C-6E1E0A9E48B6}" type="sibTrans" cxnId="{5B1C378B-512E-45C1-A8A7-BAAD3AEC01D0}">
      <dgm:prSet/>
      <dgm:spPr/>
      <dgm:t>
        <a:bodyPr/>
        <a:lstStyle/>
        <a:p>
          <a:endParaRPr lang="en-US"/>
        </a:p>
      </dgm:t>
    </dgm:pt>
    <dgm:pt modelId="{E92FE61C-1635-4D84-81C9-4C896709DECF}" type="parTrans" cxnId="{5B1C378B-512E-45C1-A8A7-BAAD3AEC01D0}">
      <dgm:prSet/>
      <dgm:spPr/>
      <dgm:t>
        <a:bodyPr/>
        <a:lstStyle/>
        <a:p>
          <a:endParaRPr lang="en-US"/>
        </a:p>
      </dgm:t>
    </dgm:pt>
    <dgm:pt modelId="{413A5820-BFDD-4143-BFE5-BBFC220909E8}" type="pres">
      <dgm:prSet presAssocID="{BD2095F9-0860-413B-9706-1CC1FAB36529}" presName="Name0" presStyleCnt="0">
        <dgm:presLayoutVars>
          <dgm:dir/>
          <dgm:animLvl val="lvl"/>
          <dgm:resizeHandles val="exact"/>
        </dgm:presLayoutVars>
      </dgm:prSet>
      <dgm:spPr/>
    </dgm:pt>
    <dgm:pt modelId="{FC0E83B8-1B4C-4B28-B87D-B36F971FED7A}" type="pres">
      <dgm:prSet presAssocID="{EDEB4B52-1482-447B-94BA-9263AE704F7B}" presName="parTxOnly" presStyleLbl="node1" presStyleIdx="0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11DD-D35D-4189-A8E3-6DE75178611C}" type="pres">
      <dgm:prSet presAssocID="{5F264836-D3D9-4458-8C47-DA34A7D91BB4}" presName="parTxOnlySpace" presStyleCnt="0"/>
      <dgm:spPr/>
    </dgm:pt>
    <dgm:pt modelId="{2EE392FE-2906-4EAF-97D9-51A8F870532B}" type="pres">
      <dgm:prSet presAssocID="{9567D464-86AD-4672-9260-89DEA2F4A305}" presName="parTxOnly" presStyleLbl="node1" presStyleIdx="1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DB97-B2C6-4C95-9719-2555A63AAB6E}" type="pres">
      <dgm:prSet presAssocID="{4410EB1D-7329-4686-BA3D-15BB767001EF}" presName="parTxOnlySpace" presStyleCnt="0"/>
      <dgm:spPr/>
    </dgm:pt>
    <dgm:pt modelId="{8BCDCC0C-CCE9-4741-88C1-2FCD54BF379F}" type="pres">
      <dgm:prSet presAssocID="{D2A4CABF-1259-45A2-BBDA-31F84F32CCE6}" presName="parTxOnly" presStyleLbl="node1" presStyleIdx="2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78F5-869C-46CC-AFF7-90E6DCF853F6}" type="pres">
      <dgm:prSet presAssocID="{FCFB629B-E6E2-4B52-BF67-F1FF96E22028}" presName="parTxOnlySpace" presStyleCnt="0"/>
      <dgm:spPr/>
    </dgm:pt>
    <dgm:pt modelId="{679195B6-F3D3-4696-A1A4-0F80F6E4FC83}" type="pres">
      <dgm:prSet presAssocID="{DA18E03D-2351-461B-BD85-E8B8CDF656E2}" presName="parTxOnly" presStyleLbl="node1" presStyleIdx="3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6A05B-F978-435F-A0C8-33BC40337AF6}" type="pres">
      <dgm:prSet presAssocID="{CA60B2AE-B80F-4A66-9E00-8F15F6578945}" presName="parTxOnlySpace" presStyleCnt="0"/>
      <dgm:spPr/>
    </dgm:pt>
    <dgm:pt modelId="{8EF9352F-073B-40FD-BB8C-5D8C89A739B9}" type="pres">
      <dgm:prSet presAssocID="{3A162569-6D6F-45C6-8A4C-AF5943946BBC}" presName="parTxOnly" presStyleLbl="node1" presStyleIdx="4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DF581-F788-46A2-A8C3-98F0D5BF7D1D}" type="pres">
      <dgm:prSet presAssocID="{C7F76BF2-7D9A-4FF7-B39C-6E1E0A9E48B6}" presName="parTxOnlySpace" presStyleCnt="0"/>
      <dgm:spPr/>
    </dgm:pt>
    <dgm:pt modelId="{6C7488B6-552C-41F4-B922-BBFFAB81C291}" type="pres">
      <dgm:prSet presAssocID="{68527B7E-6493-4F9E-983C-928CC8F5716F}" presName="parTxOnly" presStyleLbl="node1" presStyleIdx="5" presStyleCnt="6" custScaleY="132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1C378B-512E-45C1-A8A7-BAAD3AEC01D0}" srcId="{BD2095F9-0860-413B-9706-1CC1FAB36529}" destId="{3A162569-6D6F-45C6-8A4C-AF5943946BBC}" srcOrd="4" destOrd="0" parTransId="{E92FE61C-1635-4D84-81C9-4C896709DECF}" sibTransId="{C7F76BF2-7D9A-4FF7-B39C-6E1E0A9E48B6}"/>
    <dgm:cxn modelId="{C0F92BFA-999A-4AC4-AAC9-D61ED9D03F8C}" type="presOf" srcId="{BD2095F9-0860-413B-9706-1CC1FAB36529}" destId="{413A5820-BFDD-4143-BFE5-BBFC220909E8}" srcOrd="0" destOrd="0" presId="urn:microsoft.com/office/officeart/2005/8/layout/chevron1"/>
    <dgm:cxn modelId="{12877466-BEA9-4A36-9EF8-92533A69B168}" srcId="{BD2095F9-0860-413B-9706-1CC1FAB36529}" destId="{68527B7E-6493-4F9E-983C-928CC8F5716F}" srcOrd="5" destOrd="0" parTransId="{22001B51-3A87-48E0-B37D-E962BB320CFB}" sibTransId="{15ABF680-3C88-40B3-BCC6-736525C4E768}"/>
    <dgm:cxn modelId="{01F458D9-71AC-4B95-AC88-989EBC6234B6}" type="presOf" srcId="{D2A4CABF-1259-45A2-BBDA-31F84F32CCE6}" destId="{8BCDCC0C-CCE9-4741-88C1-2FCD54BF379F}" srcOrd="0" destOrd="0" presId="urn:microsoft.com/office/officeart/2005/8/layout/chevron1"/>
    <dgm:cxn modelId="{B2E586D3-202A-4B9D-9773-6DEB331ABB9D}" type="presOf" srcId="{3A162569-6D6F-45C6-8A4C-AF5943946BBC}" destId="{8EF9352F-073B-40FD-BB8C-5D8C89A739B9}" srcOrd="0" destOrd="0" presId="urn:microsoft.com/office/officeart/2005/8/layout/chevron1"/>
    <dgm:cxn modelId="{8E407B0F-5EDC-4A0B-ACB7-99B4D3C60428}" type="presOf" srcId="{9567D464-86AD-4672-9260-89DEA2F4A305}" destId="{2EE392FE-2906-4EAF-97D9-51A8F870532B}" srcOrd="0" destOrd="0" presId="urn:microsoft.com/office/officeart/2005/8/layout/chevron1"/>
    <dgm:cxn modelId="{15B444A0-FFAF-4204-98BA-5711DFE7C7C8}" type="presOf" srcId="{EDEB4B52-1482-447B-94BA-9263AE704F7B}" destId="{FC0E83B8-1B4C-4B28-B87D-B36F971FED7A}" srcOrd="0" destOrd="0" presId="urn:microsoft.com/office/officeart/2005/8/layout/chevron1"/>
    <dgm:cxn modelId="{9E2EBF51-7BB0-4ADA-9F3C-1ADBBC5A764F}" type="presOf" srcId="{68527B7E-6493-4F9E-983C-928CC8F5716F}" destId="{6C7488B6-552C-41F4-B922-BBFFAB81C291}" srcOrd="0" destOrd="0" presId="urn:microsoft.com/office/officeart/2005/8/layout/chevron1"/>
    <dgm:cxn modelId="{60E29EE6-332C-482D-9D3D-281753A246F1}" srcId="{BD2095F9-0860-413B-9706-1CC1FAB36529}" destId="{DA18E03D-2351-461B-BD85-E8B8CDF656E2}" srcOrd="3" destOrd="0" parTransId="{C6EE3BB3-6BDF-40DC-8256-E737456F03A2}" sibTransId="{CA60B2AE-B80F-4A66-9E00-8F15F6578945}"/>
    <dgm:cxn modelId="{2B46CE98-1E88-4991-A3C9-7DA20588A955}" type="presOf" srcId="{DA18E03D-2351-461B-BD85-E8B8CDF656E2}" destId="{679195B6-F3D3-4696-A1A4-0F80F6E4FC83}" srcOrd="0" destOrd="0" presId="urn:microsoft.com/office/officeart/2005/8/layout/chevron1"/>
    <dgm:cxn modelId="{E7BDFE45-BE59-48E4-B8C1-5CB93039F393}" srcId="{BD2095F9-0860-413B-9706-1CC1FAB36529}" destId="{EDEB4B52-1482-447B-94BA-9263AE704F7B}" srcOrd="0" destOrd="0" parTransId="{72998DB1-99FA-4464-876F-F8F987AA620B}" sibTransId="{5F264836-D3D9-4458-8C47-DA34A7D91BB4}"/>
    <dgm:cxn modelId="{2484E11F-D711-42E7-8CEB-46A5A6BC8630}" srcId="{BD2095F9-0860-413B-9706-1CC1FAB36529}" destId="{9567D464-86AD-4672-9260-89DEA2F4A305}" srcOrd="1" destOrd="0" parTransId="{67461116-F3B7-4517-831A-8F39EAC5CD55}" sibTransId="{4410EB1D-7329-4686-BA3D-15BB767001EF}"/>
    <dgm:cxn modelId="{08DCC3F3-30D8-4AB9-AC46-14169C17F9AB}" srcId="{BD2095F9-0860-413B-9706-1CC1FAB36529}" destId="{D2A4CABF-1259-45A2-BBDA-31F84F32CCE6}" srcOrd="2" destOrd="0" parTransId="{33F6313E-C668-491E-A3F4-0B30B90032DD}" sibTransId="{FCFB629B-E6E2-4B52-BF67-F1FF96E22028}"/>
    <dgm:cxn modelId="{6635C4F8-43B2-47A0-8A82-FBE90B74C45B}" type="presParOf" srcId="{413A5820-BFDD-4143-BFE5-BBFC220909E8}" destId="{FC0E83B8-1B4C-4B28-B87D-B36F971FED7A}" srcOrd="0" destOrd="0" presId="urn:microsoft.com/office/officeart/2005/8/layout/chevron1"/>
    <dgm:cxn modelId="{98E059FC-E5F5-4C9B-A1A5-901EFE4600A3}" type="presParOf" srcId="{413A5820-BFDD-4143-BFE5-BBFC220909E8}" destId="{359E11DD-D35D-4189-A8E3-6DE75178611C}" srcOrd="1" destOrd="0" presId="urn:microsoft.com/office/officeart/2005/8/layout/chevron1"/>
    <dgm:cxn modelId="{0091CA0B-C9B6-4412-B299-9FF61A9A69FD}" type="presParOf" srcId="{413A5820-BFDD-4143-BFE5-BBFC220909E8}" destId="{2EE392FE-2906-4EAF-97D9-51A8F870532B}" srcOrd="2" destOrd="0" presId="urn:microsoft.com/office/officeart/2005/8/layout/chevron1"/>
    <dgm:cxn modelId="{FBCB6BB7-F047-4D7A-926A-29E6F9696C90}" type="presParOf" srcId="{413A5820-BFDD-4143-BFE5-BBFC220909E8}" destId="{865CDB97-B2C6-4C95-9719-2555A63AAB6E}" srcOrd="3" destOrd="0" presId="urn:microsoft.com/office/officeart/2005/8/layout/chevron1"/>
    <dgm:cxn modelId="{9482C77A-9EDA-4A7C-A96E-5C4D0C5E9F4D}" type="presParOf" srcId="{413A5820-BFDD-4143-BFE5-BBFC220909E8}" destId="{8BCDCC0C-CCE9-4741-88C1-2FCD54BF379F}" srcOrd="4" destOrd="0" presId="urn:microsoft.com/office/officeart/2005/8/layout/chevron1"/>
    <dgm:cxn modelId="{4E5A2DCB-2475-458F-A416-E49E1BCE26CC}" type="presParOf" srcId="{413A5820-BFDD-4143-BFE5-BBFC220909E8}" destId="{9C0278F5-869C-46CC-AFF7-90E6DCF853F6}" srcOrd="5" destOrd="0" presId="urn:microsoft.com/office/officeart/2005/8/layout/chevron1"/>
    <dgm:cxn modelId="{5C9B7C29-F7F8-49CB-8E81-0E119E36ED19}" type="presParOf" srcId="{413A5820-BFDD-4143-BFE5-BBFC220909E8}" destId="{679195B6-F3D3-4696-A1A4-0F80F6E4FC83}" srcOrd="6" destOrd="0" presId="urn:microsoft.com/office/officeart/2005/8/layout/chevron1"/>
    <dgm:cxn modelId="{2A53AE5B-481A-424B-A5C1-4A035A81B02D}" type="presParOf" srcId="{413A5820-BFDD-4143-BFE5-BBFC220909E8}" destId="{29E6A05B-F978-435F-A0C8-33BC40337AF6}" srcOrd="7" destOrd="0" presId="urn:microsoft.com/office/officeart/2005/8/layout/chevron1"/>
    <dgm:cxn modelId="{29F339BF-C0B3-4155-AB8E-AC3E5A9D65D7}" type="presParOf" srcId="{413A5820-BFDD-4143-BFE5-BBFC220909E8}" destId="{8EF9352F-073B-40FD-BB8C-5D8C89A739B9}" srcOrd="8" destOrd="0" presId="urn:microsoft.com/office/officeart/2005/8/layout/chevron1"/>
    <dgm:cxn modelId="{AD03064F-930B-4CB2-B641-5689ED1F2323}" type="presParOf" srcId="{413A5820-BFDD-4143-BFE5-BBFC220909E8}" destId="{33CDF581-F788-46A2-A8C3-98F0D5BF7D1D}" srcOrd="9" destOrd="0" presId="urn:microsoft.com/office/officeart/2005/8/layout/chevron1"/>
    <dgm:cxn modelId="{BD340CA7-404E-42A6-9808-084257BC6C21}" type="presParOf" srcId="{413A5820-BFDD-4143-BFE5-BBFC220909E8}" destId="{6C7488B6-552C-41F4-B922-BBFFAB81C291}" srcOrd="1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2095F9-0860-413B-9706-1CC1FAB3652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A18E03D-2351-461B-BD85-E8B8CDF656E2}">
      <dgm:prSet phldrT="[Text]" custT="1"/>
      <dgm:spPr>
        <a:ln>
          <a:noFill/>
        </a:ln>
      </dgm:spPr>
      <dgm:t>
        <a:bodyPr/>
        <a:lstStyle/>
        <a:p>
          <a:r>
            <a:rPr lang="en-US" sz="1100" dirty="0" smtClean="0"/>
            <a:t>          </a:t>
          </a:r>
          <a:endParaRPr lang="en-US" sz="1100" dirty="0"/>
        </a:p>
      </dgm:t>
    </dgm:pt>
    <dgm:pt modelId="{C6EE3BB3-6BDF-40DC-8256-E737456F03A2}" type="parTrans" cxnId="{60E29EE6-332C-482D-9D3D-281753A246F1}">
      <dgm:prSet/>
      <dgm:spPr/>
      <dgm:t>
        <a:bodyPr/>
        <a:lstStyle/>
        <a:p>
          <a:endParaRPr lang="en-US"/>
        </a:p>
      </dgm:t>
    </dgm:pt>
    <dgm:pt modelId="{CA60B2AE-B80F-4A66-9E00-8F15F6578945}" type="sibTrans" cxnId="{60E29EE6-332C-482D-9D3D-281753A246F1}">
      <dgm:prSet/>
      <dgm:spPr/>
      <dgm:t>
        <a:bodyPr/>
        <a:lstStyle/>
        <a:p>
          <a:endParaRPr lang="en-US"/>
        </a:p>
      </dgm:t>
    </dgm:pt>
    <dgm:pt modelId="{EDEB4B52-1482-447B-94BA-9263AE704F7B}">
      <dgm:prSet phldrT="[Text]" custT="1"/>
      <dgm:spPr>
        <a:ln>
          <a:noFill/>
        </a:ln>
      </dgm:spPr>
      <dgm:t>
        <a:bodyPr/>
        <a:lstStyle/>
        <a:p>
          <a:endParaRPr lang="en-US" sz="1200" dirty="0">
            <a:latin typeface="Century Gothic" panose="020B0502020202020204" pitchFamily="34" charset="0"/>
          </a:endParaRPr>
        </a:p>
      </dgm:t>
    </dgm:pt>
    <dgm:pt modelId="{72998DB1-99FA-4464-876F-F8F987AA620B}" type="parTrans" cxnId="{E7BDFE45-BE59-48E4-B8C1-5CB93039F393}">
      <dgm:prSet/>
      <dgm:spPr/>
      <dgm:t>
        <a:bodyPr/>
        <a:lstStyle/>
        <a:p>
          <a:endParaRPr lang="en-US"/>
        </a:p>
      </dgm:t>
    </dgm:pt>
    <dgm:pt modelId="{5F264836-D3D9-4458-8C47-DA34A7D91BB4}" type="sibTrans" cxnId="{E7BDFE45-BE59-48E4-B8C1-5CB93039F393}">
      <dgm:prSet/>
      <dgm:spPr/>
      <dgm:t>
        <a:bodyPr/>
        <a:lstStyle/>
        <a:p>
          <a:endParaRPr lang="en-US"/>
        </a:p>
      </dgm:t>
    </dgm:pt>
    <dgm:pt modelId="{9567D464-86AD-4672-9260-89DEA2F4A305}">
      <dgm:prSet phldrT="[Text]" custT="1"/>
      <dgm:spPr>
        <a:ln>
          <a:noFill/>
        </a:ln>
      </dgm:spPr>
      <dgm:t>
        <a:bodyPr/>
        <a:lstStyle/>
        <a:p>
          <a:endParaRPr lang="en-US" sz="1050" spc="-150" dirty="0">
            <a:latin typeface="Century Gothic" panose="020B0502020202020204" pitchFamily="34" charset="0"/>
          </a:endParaRPr>
        </a:p>
      </dgm:t>
    </dgm:pt>
    <dgm:pt modelId="{67461116-F3B7-4517-831A-8F39EAC5CD55}" type="parTrans" cxnId="{2484E11F-D711-42E7-8CEB-46A5A6BC8630}">
      <dgm:prSet/>
      <dgm:spPr/>
      <dgm:t>
        <a:bodyPr/>
        <a:lstStyle/>
        <a:p>
          <a:endParaRPr lang="en-US"/>
        </a:p>
      </dgm:t>
    </dgm:pt>
    <dgm:pt modelId="{4410EB1D-7329-4686-BA3D-15BB767001EF}" type="sibTrans" cxnId="{2484E11F-D711-42E7-8CEB-46A5A6BC8630}">
      <dgm:prSet/>
      <dgm:spPr/>
      <dgm:t>
        <a:bodyPr/>
        <a:lstStyle/>
        <a:p>
          <a:endParaRPr lang="en-US"/>
        </a:p>
      </dgm:t>
    </dgm:pt>
    <dgm:pt modelId="{D2A4CABF-1259-45A2-BBDA-31F84F32CCE6}">
      <dgm:prSet phldrT="[Text]" custT="1"/>
      <dgm:spPr>
        <a:ln>
          <a:noFill/>
        </a:ln>
      </dgm:spPr>
      <dgm:t>
        <a:bodyPr/>
        <a:lstStyle/>
        <a:p>
          <a:endParaRPr lang="en-US" sz="1200" b="1" dirty="0">
            <a:latin typeface="Century Gothic" panose="020B0502020202020204" pitchFamily="34" charset="0"/>
          </a:endParaRPr>
        </a:p>
      </dgm:t>
    </dgm:pt>
    <dgm:pt modelId="{33F6313E-C668-491E-A3F4-0B30B90032DD}" type="parTrans" cxnId="{08DCC3F3-30D8-4AB9-AC46-14169C17F9AB}">
      <dgm:prSet/>
      <dgm:spPr/>
      <dgm:t>
        <a:bodyPr/>
        <a:lstStyle/>
        <a:p>
          <a:endParaRPr lang="en-US"/>
        </a:p>
      </dgm:t>
    </dgm:pt>
    <dgm:pt modelId="{FCFB629B-E6E2-4B52-BF67-F1FF96E22028}" type="sibTrans" cxnId="{08DCC3F3-30D8-4AB9-AC46-14169C17F9AB}">
      <dgm:prSet/>
      <dgm:spPr/>
      <dgm:t>
        <a:bodyPr/>
        <a:lstStyle/>
        <a:p>
          <a:endParaRPr lang="en-US"/>
        </a:p>
      </dgm:t>
    </dgm:pt>
    <dgm:pt modelId="{68527B7E-6493-4F9E-983C-928CC8F5716F}">
      <dgm:prSet phldrT="[Text]" custT="1"/>
      <dgm:spPr>
        <a:ln>
          <a:noFill/>
        </a:ln>
      </dgm:spPr>
      <dgm:t>
        <a:bodyPr/>
        <a:lstStyle/>
        <a:p>
          <a:endParaRPr lang="en-US" sz="1100" dirty="0"/>
        </a:p>
      </dgm:t>
    </dgm:pt>
    <dgm:pt modelId="{15ABF680-3C88-40B3-BCC6-736525C4E768}" type="sibTrans" cxnId="{12877466-BEA9-4A36-9EF8-92533A69B168}">
      <dgm:prSet/>
      <dgm:spPr/>
      <dgm:t>
        <a:bodyPr/>
        <a:lstStyle/>
        <a:p>
          <a:endParaRPr lang="en-US"/>
        </a:p>
      </dgm:t>
    </dgm:pt>
    <dgm:pt modelId="{22001B51-3A87-48E0-B37D-E962BB320CFB}" type="parTrans" cxnId="{12877466-BEA9-4A36-9EF8-92533A69B168}">
      <dgm:prSet/>
      <dgm:spPr/>
      <dgm:t>
        <a:bodyPr/>
        <a:lstStyle/>
        <a:p>
          <a:endParaRPr lang="en-US"/>
        </a:p>
      </dgm:t>
    </dgm:pt>
    <dgm:pt modelId="{3A162569-6D6F-45C6-8A4C-AF5943946BBC}">
      <dgm:prSet phldrT="[Text]" custT="1"/>
      <dgm:spPr>
        <a:ln>
          <a:noFill/>
        </a:ln>
      </dgm:spPr>
      <dgm:t>
        <a:bodyPr/>
        <a:lstStyle/>
        <a:p>
          <a:r>
            <a:rPr lang="en-US" sz="1200" b="1" dirty="0" smtClean="0">
              <a:latin typeface="Century Gothic" panose="020B0502020202020204" pitchFamily="34" charset="0"/>
            </a:rPr>
            <a:t>Revised Plan &amp; Adoption</a:t>
          </a:r>
          <a:endParaRPr lang="en-US" sz="1200" b="1" dirty="0">
            <a:latin typeface="Century Gothic" panose="020B0502020202020204" pitchFamily="34" charset="0"/>
          </a:endParaRPr>
        </a:p>
      </dgm:t>
    </dgm:pt>
    <dgm:pt modelId="{C7F76BF2-7D9A-4FF7-B39C-6E1E0A9E48B6}" type="sibTrans" cxnId="{5B1C378B-512E-45C1-A8A7-BAAD3AEC01D0}">
      <dgm:prSet/>
      <dgm:spPr/>
      <dgm:t>
        <a:bodyPr/>
        <a:lstStyle/>
        <a:p>
          <a:endParaRPr lang="en-US"/>
        </a:p>
      </dgm:t>
    </dgm:pt>
    <dgm:pt modelId="{E92FE61C-1635-4D84-81C9-4C896709DECF}" type="parTrans" cxnId="{5B1C378B-512E-45C1-A8A7-BAAD3AEC01D0}">
      <dgm:prSet/>
      <dgm:spPr/>
      <dgm:t>
        <a:bodyPr/>
        <a:lstStyle/>
        <a:p>
          <a:endParaRPr lang="en-US"/>
        </a:p>
      </dgm:t>
    </dgm:pt>
    <dgm:pt modelId="{413A5820-BFDD-4143-BFE5-BBFC220909E8}" type="pres">
      <dgm:prSet presAssocID="{BD2095F9-0860-413B-9706-1CC1FAB36529}" presName="Name0" presStyleCnt="0">
        <dgm:presLayoutVars>
          <dgm:dir/>
          <dgm:animLvl val="lvl"/>
          <dgm:resizeHandles val="exact"/>
        </dgm:presLayoutVars>
      </dgm:prSet>
      <dgm:spPr/>
    </dgm:pt>
    <dgm:pt modelId="{FC0E83B8-1B4C-4B28-B87D-B36F971FED7A}" type="pres">
      <dgm:prSet presAssocID="{EDEB4B52-1482-447B-94BA-9263AE704F7B}" presName="parTxOnly" presStyleLbl="node1" presStyleIdx="0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11DD-D35D-4189-A8E3-6DE75178611C}" type="pres">
      <dgm:prSet presAssocID="{5F264836-D3D9-4458-8C47-DA34A7D91BB4}" presName="parTxOnlySpace" presStyleCnt="0"/>
      <dgm:spPr/>
    </dgm:pt>
    <dgm:pt modelId="{2EE392FE-2906-4EAF-97D9-51A8F870532B}" type="pres">
      <dgm:prSet presAssocID="{9567D464-86AD-4672-9260-89DEA2F4A305}" presName="parTxOnly" presStyleLbl="node1" presStyleIdx="1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DB97-B2C6-4C95-9719-2555A63AAB6E}" type="pres">
      <dgm:prSet presAssocID="{4410EB1D-7329-4686-BA3D-15BB767001EF}" presName="parTxOnlySpace" presStyleCnt="0"/>
      <dgm:spPr/>
    </dgm:pt>
    <dgm:pt modelId="{8BCDCC0C-CCE9-4741-88C1-2FCD54BF379F}" type="pres">
      <dgm:prSet presAssocID="{D2A4CABF-1259-45A2-BBDA-31F84F32CCE6}" presName="parTxOnly" presStyleLbl="node1" presStyleIdx="2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78F5-869C-46CC-AFF7-90E6DCF853F6}" type="pres">
      <dgm:prSet presAssocID="{FCFB629B-E6E2-4B52-BF67-F1FF96E22028}" presName="parTxOnlySpace" presStyleCnt="0"/>
      <dgm:spPr/>
    </dgm:pt>
    <dgm:pt modelId="{679195B6-F3D3-4696-A1A4-0F80F6E4FC83}" type="pres">
      <dgm:prSet presAssocID="{DA18E03D-2351-461B-BD85-E8B8CDF656E2}" presName="parTxOnly" presStyleLbl="node1" presStyleIdx="3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6A05B-F978-435F-A0C8-33BC40337AF6}" type="pres">
      <dgm:prSet presAssocID="{CA60B2AE-B80F-4A66-9E00-8F15F6578945}" presName="parTxOnlySpace" presStyleCnt="0"/>
      <dgm:spPr/>
    </dgm:pt>
    <dgm:pt modelId="{8EF9352F-073B-40FD-BB8C-5D8C89A739B9}" type="pres">
      <dgm:prSet presAssocID="{3A162569-6D6F-45C6-8A4C-AF5943946BBC}" presName="parTxOnly" presStyleLbl="node1" presStyleIdx="4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DF581-F788-46A2-A8C3-98F0D5BF7D1D}" type="pres">
      <dgm:prSet presAssocID="{C7F76BF2-7D9A-4FF7-B39C-6E1E0A9E48B6}" presName="parTxOnlySpace" presStyleCnt="0"/>
      <dgm:spPr/>
    </dgm:pt>
    <dgm:pt modelId="{6C7488B6-552C-41F4-B922-BBFFAB81C291}" type="pres">
      <dgm:prSet presAssocID="{68527B7E-6493-4F9E-983C-928CC8F5716F}" presName="parTxOnly" presStyleLbl="node1" presStyleIdx="5" presStyleCnt="6" custScaleY="132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4CA6C6-E02E-4F14-A887-17B3C638F399}" type="presOf" srcId="{BD2095F9-0860-413B-9706-1CC1FAB36529}" destId="{413A5820-BFDD-4143-BFE5-BBFC220909E8}" srcOrd="0" destOrd="0" presId="urn:microsoft.com/office/officeart/2005/8/layout/chevron1"/>
    <dgm:cxn modelId="{60E29EE6-332C-482D-9D3D-281753A246F1}" srcId="{BD2095F9-0860-413B-9706-1CC1FAB36529}" destId="{DA18E03D-2351-461B-BD85-E8B8CDF656E2}" srcOrd="3" destOrd="0" parTransId="{C6EE3BB3-6BDF-40DC-8256-E737456F03A2}" sibTransId="{CA60B2AE-B80F-4A66-9E00-8F15F6578945}"/>
    <dgm:cxn modelId="{12877466-BEA9-4A36-9EF8-92533A69B168}" srcId="{BD2095F9-0860-413B-9706-1CC1FAB36529}" destId="{68527B7E-6493-4F9E-983C-928CC8F5716F}" srcOrd="5" destOrd="0" parTransId="{22001B51-3A87-48E0-B37D-E962BB320CFB}" sibTransId="{15ABF680-3C88-40B3-BCC6-736525C4E768}"/>
    <dgm:cxn modelId="{D8F14B98-9529-4960-8012-BDBB1E59E0DA}" type="presOf" srcId="{EDEB4B52-1482-447B-94BA-9263AE704F7B}" destId="{FC0E83B8-1B4C-4B28-B87D-B36F971FED7A}" srcOrd="0" destOrd="0" presId="urn:microsoft.com/office/officeart/2005/8/layout/chevron1"/>
    <dgm:cxn modelId="{94A416C7-DD3F-4AF5-ADB5-465A3A461140}" type="presOf" srcId="{3A162569-6D6F-45C6-8A4C-AF5943946BBC}" destId="{8EF9352F-073B-40FD-BB8C-5D8C89A739B9}" srcOrd="0" destOrd="0" presId="urn:microsoft.com/office/officeart/2005/8/layout/chevron1"/>
    <dgm:cxn modelId="{5B1C378B-512E-45C1-A8A7-BAAD3AEC01D0}" srcId="{BD2095F9-0860-413B-9706-1CC1FAB36529}" destId="{3A162569-6D6F-45C6-8A4C-AF5943946BBC}" srcOrd="4" destOrd="0" parTransId="{E92FE61C-1635-4D84-81C9-4C896709DECF}" sibTransId="{C7F76BF2-7D9A-4FF7-B39C-6E1E0A9E48B6}"/>
    <dgm:cxn modelId="{E7BDFE45-BE59-48E4-B8C1-5CB93039F393}" srcId="{BD2095F9-0860-413B-9706-1CC1FAB36529}" destId="{EDEB4B52-1482-447B-94BA-9263AE704F7B}" srcOrd="0" destOrd="0" parTransId="{72998DB1-99FA-4464-876F-F8F987AA620B}" sibTransId="{5F264836-D3D9-4458-8C47-DA34A7D91BB4}"/>
    <dgm:cxn modelId="{3C044DCF-189D-407E-8725-D6136A248F77}" type="presOf" srcId="{68527B7E-6493-4F9E-983C-928CC8F5716F}" destId="{6C7488B6-552C-41F4-B922-BBFFAB81C291}" srcOrd="0" destOrd="0" presId="urn:microsoft.com/office/officeart/2005/8/layout/chevron1"/>
    <dgm:cxn modelId="{FF186972-D065-4575-8565-9EFA9ADDCA4D}" type="presOf" srcId="{DA18E03D-2351-461B-BD85-E8B8CDF656E2}" destId="{679195B6-F3D3-4696-A1A4-0F80F6E4FC83}" srcOrd="0" destOrd="0" presId="urn:microsoft.com/office/officeart/2005/8/layout/chevron1"/>
    <dgm:cxn modelId="{08DCC3F3-30D8-4AB9-AC46-14169C17F9AB}" srcId="{BD2095F9-0860-413B-9706-1CC1FAB36529}" destId="{D2A4CABF-1259-45A2-BBDA-31F84F32CCE6}" srcOrd="2" destOrd="0" parTransId="{33F6313E-C668-491E-A3F4-0B30B90032DD}" sibTransId="{FCFB629B-E6E2-4B52-BF67-F1FF96E22028}"/>
    <dgm:cxn modelId="{B890CFB3-99C2-4B35-B366-F1AAEC0ECFB5}" type="presOf" srcId="{D2A4CABF-1259-45A2-BBDA-31F84F32CCE6}" destId="{8BCDCC0C-CCE9-4741-88C1-2FCD54BF379F}" srcOrd="0" destOrd="0" presId="urn:microsoft.com/office/officeart/2005/8/layout/chevron1"/>
    <dgm:cxn modelId="{2484E11F-D711-42E7-8CEB-46A5A6BC8630}" srcId="{BD2095F9-0860-413B-9706-1CC1FAB36529}" destId="{9567D464-86AD-4672-9260-89DEA2F4A305}" srcOrd="1" destOrd="0" parTransId="{67461116-F3B7-4517-831A-8F39EAC5CD55}" sibTransId="{4410EB1D-7329-4686-BA3D-15BB767001EF}"/>
    <dgm:cxn modelId="{0CD445C6-07A0-442F-BDFC-800E7D30EE0C}" type="presOf" srcId="{9567D464-86AD-4672-9260-89DEA2F4A305}" destId="{2EE392FE-2906-4EAF-97D9-51A8F870532B}" srcOrd="0" destOrd="0" presId="urn:microsoft.com/office/officeart/2005/8/layout/chevron1"/>
    <dgm:cxn modelId="{BEA469B4-FF00-45CC-B8F5-FFC263FE4393}" type="presParOf" srcId="{413A5820-BFDD-4143-BFE5-BBFC220909E8}" destId="{FC0E83B8-1B4C-4B28-B87D-B36F971FED7A}" srcOrd="0" destOrd="0" presId="urn:microsoft.com/office/officeart/2005/8/layout/chevron1"/>
    <dgm:cxn modelId="{6B355674-7399-4710-AAB6-149CC1EC18F0}" type="presParOf" srcId="{413A5820-BFDD-4143-BFE5-BBFC220909E8}" destId="{359E11DD-D35D-4189-A8E3-6DE75178611C}" srcOrd="1" destOrd="0" presId="urn:microsoft.com/office/officeart/2005/8/layout/chevron1"/>
    <dgm:cxn modelId="{6D56F42A-BE06-4ACF-893A-D631EF2FF5E1}" type="presParOf" srcId="{413A5820-BFDD-4143-BFE5-BBFC220909E8}" destId="{2EE392FE-2906-4EAF-97D9-51A8F870532B}" srcOrd="2" destOrd="0" presId="urn:microsoft.com/office/officeart/2005/8/layout/chevron1"/>
    <dgm:cxn modelId="{D83C480C-735E-498E-9D75-C2EB029D74B7}" type="presParOf" srcId="{413A5820-BFDD-4143-BFE5-BBFC220909E8}" destId="{865CDB97-B2C6-4C95-9719-2555A63AAB6E}" srcOrd="3" destOrd="0" presId="urn:microsoft.com/office/officeart/2005/8/layout/chevron1"/>
    <dgm:cxn modelId="{E3224D41-DA5B-4851-8C86-C476C767D538}" type="presParOf" srcId="{413A5820-BFDD-4143-BFE5-BBFC220909E8}" destId="{8BCDCC0C-CCE9-4741-88C1-2FCD54BF379F}" srcOrd="4" destOrd="0" presId="urn:microsoft.com/office/officeart/2005/8/layout/chevron1"/>
    <dgm:cxn modelId="{463B9C5E-0D6D-4486-AB87-2A8C0FA342D7}" type="presParOf" srcId="{413A5820-BFDD-4143-BFE5-BBFC220909E8}" destId="{9C0278F5-869C-46CC-AFF7-90E6DCF853F6}" srcOrd="5" destOrd="0" presId="urn:microsoft.com/office/officeart/2005/8/layout/chevron1"/>
    <dgm:cxn modelId="{CE7C7B18-69CB-4FC0-BD8B-9B6BB4B617E0}" type="presParOf" srcId="{413A5820-BFDD-4143-BFE5-BBFC220909E8}" destId="{679195B6-F3D3-4696-A1A4-0F80F6E4FC83}" srcOrd="6" destOrd="0" presId="urn:microsoft.com/office/officeart/2005/8/layout/chevron1"/>
    <dgm:cxn modelId="{172AB55F-8C4C-4A79-A9B0-13FD100CE0F4}" type="presParOf" srcId="{413A5820-BFDD-4143-BFE5-BBFC220909E8}" destId="{29E6A05B-F978-435F-A0C8-33BC40337AF6}" srcOrd="7" destOrd="0" presId="urn:microsoft.com/office/officeart/2005/8/layout/chevron1"/>
    <dgm:cxn modelId="{154C093D-4325-4709-B1AA-E71D571BB817}" type="presParOf" srcId="{413A5820-BFDD-4143-BFE5-BBFC220909E8}" destId="{8EF9352F-073B-40FD-BB8C-5D8C89A739B9}" srcOrd="8" destOrd="0" presId="urn:microsoft.com/office/officeart/2005/8/layout/chevron1"/>
    <dgm:cxn modelId="{A250558A-74F2-44A4-8C03-0847988FA9D9}" type="presParOf" srcId="{413A5820-BFDD-4143-BFE5-BBFC220909E8}" destId="{33CDF581-F788-46A2-A8C3-98F0D5BF7D1D}" srcOrd="9" destOrd="0" presId="urn:microsoft.com/office/officeart/2005/8/layout/chevron1"/>
    <dgm:cxn modelId="{0EED53CB-90CE-4A27-BAD6-176282611FE2}" type="presParOf" srcId="{413A5820-BFDD-4143-BFE5-BBFC220909E8}" destId="{6C7488B6-552C-41F4-B922-BBFFAB81C291}" srcOrd="1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D2095F9-0860-413B-9706-1CC1FAB3652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A18E03D-2351-461B-BD85-E8B8CDF656E2}">
      <dgm:prSet phldrT="[Text]" custT="1"/>
      <dgm:spPr>
        <a:ln>
          <a:noFill/>
        </a:ln>
      </dgm:spPr>
      <dgm:t>
        <a:bodyPr/>
        <a:lstStyle/>
        <a:p>
          <a:r>
            <a:rPr lang="en-US" sz="1100" dirty="0" smtClean="0"/>
            <a:t>          </a:t>
          </a:r>
          <a:endParaRPr lang="en-US" sz="1100" dirty="0"/>
        </a:p>
      </dgm:t>
    </dgm:pt>
    <dgm:pt modelId="{C6EE3BB3-6BDF-40DC-8256-E737456F03A2}" type="parTrans" cxnId="{60E29EE6-332C-482D-9D3D-281753A246F1}">
      <dgm:prSet/>
      <dgm:spPr/>
      <dgm:t>
        <a:bodyPr/>
        <a:lstStyle/>
        <a:p>
          <a:endParaRPr lang="en-US"/>
        </a:p>
      </dgm:t>
    </dgm:pt>
    <dgm:pt modelId="{CA60B2AE-B80F-4A66-9E00-8F15F6578945}" type="sibTrans" cxnId="{60E29EE6-332C-482D-9D3D-281753A246F1}">
      <dgm:prSet/>
      <dgm:spPr/>
      <dgm:t>
        <a:bodyPr/>
        <a:lstStyle/>
        <a:p>
          <a:endParaRPr lang="en-US"/>
        </a:p>
      </dgm:t>
    </dgm:pt>
    <dgm:pt modelId="{EDEB4B52-1482-447B-94BA-9263AE704F7B}">
      <dgm:prSet phldrT="[Text]" custT="1"/>
      <dgm:spPr>
        <a:ln>
          <a:noFill/>
        </a:ln>
      </dgm:spPr>
      <dgm:t>
        <a:bodyPr/>
        <a:lstStyle/>
        <a:p>
          <a:endParaRPr lang="en-US" sz="1200" dirty="0">
            <a:latin typeface="Century Gothic" panose="020B0502020202020204" pitchFamily="34" charset="0"/>
          </a:endParaRPr>
        </a:p>
      </dgm:t>
    </dgm:pt>
    <dgm:pt modelId="{72998DB1-99FA-4464-876F-F8F987AA620B}" type="parTrans" cxnId="{E7BDFE45-BE59-48E4-B8C1-5CB93039F393}">
      <dgm:prSet/>
      <dgm:spPr/>
      <dgm:t>
        <a:bodyPr/>
        <a:lstStyle/>
        <a:p>
          <a:endParaRPr lang="en-US"/>
        </a:p>
      </dgm:t>
    </dgm:pt>
    <dgm:pt modelId="{5F264836-D3D9-4458-8C47-DA34A7D91BB4}" type="sibTrans" cxnId="{E7BDFE45-BE59-48E4-B8C1-5CB93039F393}">
      <dgm:prSet/>
      <dgm:spPr/>
      <dgm:t>
        <a:bodyPr/>
        <a:lstStyle/>
        <a:p>
          <a:endParaRPr lang="en-US"/>
        </a:p>
      </dgm:t>
    </dgm:pt>
    <dgm:pt modelId="{9567D464-86AD-4672-9260-89DEA2F4A305}">
      <dgm:prSet phldrT="[Text]" custT="1"/>
      <dgm:spPr>
        <a:ln>
          <a:noFill/>
        </a:ln>
      </dgm:spPr>
      <dgm:t>
        <a:bodyPr/>
        <a:lstStyle/>
        <a:p>
          <a:endParaRPr lang="en-US" sz="1050" spc="-150" dirty="0">
            <a:latin typeface="Century Gothic" panose="020B0502020202020204" pitchFamily="34" charset="0"/>
          </a:endParaRPr>
        </a:p>
      </dgm:t>
    </dgm:pt>
    <dgm:pt modelId="{67461116-F3B7-4517-831A-8F39EAC5CD55}" type="parTrans" cxnId="{2484E11F-D711-42E7-8CEB-46A5A6BC8630}">
      <dgm:prSet/>
      <dgm:spPr/>
      <dgm:t>
        <a:bodyPr/>
        <a:lstStyle/>
        <a:p>
          <a:endParaRPr lang="en-US"/>
        </a:p>
      </dgm:t>
    </dgm:pt>
    <dgm:pt modelId="{4410EB1D-7329-4686-BA3D-15BB767001EF}" type="sibTrans" cxnId="{2484E11F-D711-42E7-8CEB-46A5A6BC8630}">
      <dgm:prSet/>
      <dgm:spPr/>
      <dgm:t>
        <a:bodyPr/>
        <a:lstStyle/>
        <a:p>
          <a:endParaRPr lang="en-US"/>
        </a:p>
      </dgm:t>
    </dgm:pt>
    <dgm:pt modelId="{D2A4CABF-1259-45A2-BBDA-31F84F32CCE6}">
      <dgm:prSet phldrT="[Text]" custT="1"/>
      <dgm:spPr>
        <a:ln>
          <a:noFill/>
        </a:ln>
      </dgm:spPr>
      <dgm:t>
        <a:bodyPr/>
        <a:lstStyle/>
        <a:p>
          <a:endParaRPr lang="en-US" sz="1200" b="1" dirty="0">
            <a:latin typeface="Century Gothic" panose="020B0502020202020204" pitchFamily="34" charset="0"/>
          </a:endParaRPr>
        </a:p>
      </dgm:t>
    </dgm:pt>
    <dgm:pt modelId="{33F6313E-C668-491E-A3F4-0B30B90032DD}" type="parTrans" cxnId="{08DCC3F3-30D8-4AB9-AC46-14169C17F9AB}">
      <dgm:prSet/>
      <dgm:spPr/>
      <dgm:t>
        <a:bodyPr/>
        <a:lstStyle/>
        <a:p>
          <a:endParaRPr lang="en-US"/>
        </a:p>
      </dgm:t>
    </dgm:pt>
    <dgm:pt modelId="{FCFB629B-E6E2-4B52-BF67-F1FF96E22028}" type="sibTrans" cxnId="{08DCC3F3-30D8-4AB9-AC46-14169C17F9AB}">
      <dgm:prSet/>
      <dgm:spPr/>
      <dgm:t>
        <a:bodyPr/>
        <a:lstStyle/>
        <a:p>
          <a:endParaRPr lang="en-US"/>
        </a:p>
      </dgm:t>
    </dgm:pt>
    <dgm:pt modelId="{68527B7E-6493-4F9E-983C-928CC8F5716F}">
      <dgm:prSet phldrT="[Text]" custT="1"/>
      <dgm:spPr>
        <a:ln>
          <a:noFill/>
        </a:ln>
      </dgm:spPr>
      <dgm:t>
        <a:bodyPr/>
        <a:lstStyle/>
        <a:p>
          <a:endParaRPr lang="en-US" sz="1100" dirty="0"/>
        </a:p>
      </dgm:t>
    </dgm:pt>
    <dgm:pt modelId="{15ABF680-3C88-40B3-BCC6-736525C4E768}" type="sibTrans" cxnId="{12877466-BEA9-4A36-9EF8-92533A69B168}">
      <dgm:prSet/>
      <dgm:spPr/>
      <dgm:t>
        <a:bodyPr/>
        <a:lstStyle/>
        <a:p>
          <a:endParaRPr lang="en-US"/>
        </a:p>
      </dgm:t>
    </dgm:pt>
    <dgm:pt modelId="{22001B51-3A87-48E0-B37D-E962BB320CFB}" type="parTrans" cxnId="{12877466-BEA9-4A36-9EF8-92533A69B168}">
      <dgm:prSet/>
      <dgm:spPr/>
      <dgm:t>
        <a:bodyPr/>
        <a:lstStyle/>
        <a:p>
          <a:endParaRPr lang="en-US"/>
        </a:p>
      </dgm:t>
    </dgm:pt>
    <dgm:pt modelId="{3A162569-6D6F-45C6-8A4C-AF5943946BBC}">
      <dgm:prSet phldrT="[Text]" custT="1"/>
      <dgm:spPr>
        <a:ln>
          <a:noFill/>
        </a:ln>
      </dgm:spPr>
      <dgm:t>
        <a:bodyPr/>
        <a:lstStyle/>
        <a:p>
          <a:r>
            <a:rPr lang="en-US" sz="1200" b="1" dirty="0" smtClean="0">
              <a:latin typeface="Century Gothic" panose="020B0502020202020204" pitchFamily="34" charset="0"/>
            </a:rPr>
            <a:t>Revised Plan &amp; Adoption</a:t>
          </a:r>
          <a:endParaRPr lang="en-US" sz="1200" b="1" dirty="0">
            <a:latin typeface="Century Gothic" panose="020B0502020202020204" pitchFamily="34" charset="0"/>
          </a:endParaRPr>
        </a:p>
      </dgm:t>
    </dgm:pt>
    <dgm:pt modelId="{C7F76BF2-7D9A-4FF7-B39C-6E1E0A9E48B6}" type="sibTrans" cxnId="{5B1C378B-512E-45C1-A8A7-BAAD3AEC01D0}">
      <dgm:prSet/>
      <dgm:spPr/>
      <dgm:t>
        <a:bodyPr/>
        <a:lstStyle/>
        <a:p>
          <a:endParaRPr lang="en-US"/>
        </a:p>
      </dgm:t>
    </dgm:pt>
    <dgm:pt modelId="{E92FE61C-1635-4D84-81C9-4C896709DECF}" type="parTrans" cxnId="{5B1C378B-512E-45C1-A8A7-BAAD3AEC01D0}">
      <dgm:prSet/>
      <dgm:spPr/>
      <dgm:t>
        <a:bodyPr/>
        <a:lstStyle/>
        <a:p>
          <a:endParaRPr lang="en-US"/>
        </a:p>
      </dgm:t>
    </dgm:pt>
    <dgm:pt modelId="{413A5820-BFDD-4143-BFE5-BBFC220909E8}" type="pres">
      <dgm:prSet presAssocID="{BD2095F9-0860-413B-9706-1CC1FAB36529}" presName="Name0" presStyleCnt="0">
        <dgm:presLayoutVars>
          <dgm:dir/>
          <dgm:animLvl val="lvl"/>
          <dgm:resizeHandles val="exact"/>
        </dgm:presLayoutVars>
      </dgm:prSet>
      <dgm:spPr/>
    </dgm:pt>
    <dgm:pt modelId="{FC0E83B8-1B4C-4B28-B87D-B36F971FED7A}" type="pres">
      <dgm:prSet presAssocID="{EDEB4B52-1482-447B-94BA-9263AE704F7B}" presName="parTxOnly" presStyleLbl="node1" presStyleIdx="0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11DD-D35D-4189-A8E3-6DE75178611C}" type="pres">
      <dgm:prSet presAssocID="{5F264836-D3D9-4458-8C47-DA34A7D91BB4}" presName="parTxOnlySpace" presStyleCnt="0"/>
      <dgm:spPr/>
    </dgm:pt>
    <dgm:pt modelId="{2EE392FE-2906-4EAF-97D9-51A8F870532B}" type="pres">
      <dgm:prSet presAssocID="{9567D464-86AD-4672-9260-89DEA2F4A305}" presName="parTxOnly" presStyleLbl="node1" presStyleIdx="1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DB97-B2C6-4C95-9719-2555A63AAB6E}" type="pres">
      <dgm:prSet presAssocID="{4410EB1D-7329-4686-BA3D-15BB767001EF}" presName="parTxOnlySpace" presStyleCnt="0"/>
      <dgm:spPr/>
    </dgm:pt>
    <dgm:pt modelId="{8BCDCC0C-CCE9-4741-88C1-2FCD54BF379F}" type="pres">
      <dgm:prSet presAssocID="{D2A4CABF-1259-45A2-BBDA-31F84F32CCE6}" presName="parTxOnly" presStyleLbl="node1" presStyleIdx="2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78F5-869C-46CC-AFF7-90E6DCF853F6}" type="pres">
      <dgm:prSet presAssocID="{FCFB629B-E6E2-4B52-BF67-F1FF96E22028}" presName="parTxOnlySpace" presStyleCnt="0"/>
      <dgm:spPr/>
    </dgm:pt>
    <dgm:pt modelId="{679195B6-F3D3-4696-A1A4-0F80F6E4FC83}" type="pres">
      <dgm:prSet presAssocID="{DA18E03D-2351-461B-BD85-E8B8CDF656E2}" presName="parTxOnly" presStyleLbl="node1" presStyleIdx="3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6A05B-F978-435F-A0C8-33BC40337AF6}" type="pres">
      <dgm:prSet presAssocID="{CA60B2AE-B80F-4A66-9E00-8F15F6578945}" presName="parTxOnlySpace" presStyleCnt="0"/>
      <dgm:spPr/>
    </dgm:pt>
    <dgm:pt modelId="{8EF9352F-073B-40FD-BB8C-5D8C89A739B9}" type="pres">
      <dgm:prSet presAssocID="{3A162569-6D6F-45C6-8A4C-AF5943946BBC}" presName="parTxOnly" presStyleLbl="node1" presStyleIdx="4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DF581-F788-46A2-A8C3-98F0D5BF7D1D}" type="pres">
      <dgm:prSet presAssocID="{C7F76BF2-7D9A-4FF7-B39C-6E1E0A9E48B6}" presName="parTxOnlySpace" presStyleCnt="0"/>
      <dgm:spPr/>
    </dgm:pt>
    <dgm:pt modelId="{6C7488B6-552C-41F4-B922-BBFFAB81C291}" type="pres">
      <dgm:prSet presAssocID="{68527B7E-6493-4F9E-983C-928CC8F5716F}" presName="parTxOnly" presStyleLbl="node1" presStyleIdx="5" presStyleCnt="6" custScaleY="132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E29EE6-332C-482D-9D3D-281753A246F1}" srcId="{BD2095F9-0860-413B-9706-1CC1FAB36529}" destId="{DA18E03D-2351-461B-BD85-E8B8CDF656E2}" srcOrd="3" destOrd="0" parTransId="{C6EE3BB3-6BDF-40DC-8256-E737456F03A2}" sibTransId="{CA60B2AE-B80F-4A66-9E00-8F15F6578945}"/>
    <dgm:cxn modelId="{12877466-BEA9-4A36-9EF8-92533A69B168}" srcId="{BD2095F9-0860-413B-9706-1CC1FAB36529}" destId="{68527B7E-6493-4F9E-983C-928CC8F5716F}" srcOrd="5" destOrd="0" parTransId="{22001B51-3A87-48E0-B37D-E962BB320CFB}" sibTransId="{15ABF680-3C88-40B3-BCC6-736525C4E768}"/>
    <dgm:cxn modelId="{8A32F9A5-C0E5-4E4F-B9F5-55A162B63513}" type="presOf" srcId="{9567D464-86AD-4672-9260-89DEA2F4A305}" destId="{2EE392FE-2906-4EAF-97D9-51A8F870532B}" srcOrd="0" destOrd="0" presId="urn:microsoft.com/office/officeart/2005/8/layout/chevron1"/>
    <dgm:cxn modelId="{0B9385FD-99ED-452F-96E0-12E0745F6655}" type="presOf" srcId="{BD2095F9-0860-413B-9706-1CC1FAB36529}" destId="{413A5820-BFDD-4143-BFE5-BBFC220909E8}" srcOrd="0" destOrd="0" presId="urn:microsoft.com/office/officeart/2005/8/layout/chevron1"/>
    <dgm:cxn modelId="{58E352E8-BC24-4294-895B-BA2155E1C3D3}" type="presOf" srcId="{68527B7E-6493-4F9E-983C-928CC8F5716F}" destId="{6C7488B6-552C-41F4-B922-BBFFAB81C291}" srcOrd="0" destOrd="0" presId="urn:microsoft.com/office/officeart/2005/8/layout/chevron1"/>
    <dgm:cxn modelId="{5B1C378B-512E-45C1-A8A7-BAAD3AEC01D0}" srcId="{BD2095F9-0860-413B-9706-1CC1FAB36529}" destId="{3A162569-6D6F-45C6-8A4C-AF5943946BBC}" srcOrd="4" destOrd="0" parTransId="{E92FE61C-1635-4D84-81C9-4C896709DECF}" sibTransId="{C7F76BF2-7D9A-4FF7-B39C-6E1E0A9E48B6}"/>
    <dgm:cxn modelId="{4D5A6FEC-66FB-46FA-8445-0DBB145D55C3}" type="presOf" srcId="{DA18E03D-2351-461B-BD85-E8B8CDF656E2}" destId="{679195B6-F3D3-4696-A1A4-0F80F6E4FC83}" srcOrd="0" destOrd="0" presId="urn:microsoft.com/office/officeart/2005/8/layout/chevron1"/>
    <dgm:cxn modelId="{E8E92ACF-DB32-46B3-951D-BC2C094CAB4F}" type="presOf" srcId="{EDEB4B52-1482-447B-94BA-9263AE704F7B}" destId="{FC0E83B8-1B4C-4B28-B87D-B36F971FED7A}" srcOrd="0" destOrd="0" presId="urn:microsoft.com/office/officeart/2005/8/layout/chevron1"/>
    <dgm:cxn modelId="{E7BDFE45-BE59-48E4-B8C1-5CB93039F393}" srcId="{BD2095F9-0860-413B-9706-1CC1FAB36529}" destId="{EDEB4B52-1482-447B-94BA-9263AE704F7B}" srcOrd="0" destOrd="0" parTransId="{72998DB1-99FA-4464-876F-F8F987AA620B}" sibTransId="{5F264836-D3D9-4458-8C47-DA34A7D91BB4}"/>
    <dgm:cxn modelId="{08DCC3F3-30D8-4AB9-AC46-14169C17F9AB}" srcId="{BD2095F9-0860-413B-9706-1CC1FAB36529}" destId="{D2A4CABF-1259-45A2-BBDA-31F84F32CCE6}" srcOrd="2" destOrd="0" parTransId="{33F6313E-C668-491E-A3F4-0B30B90032DD}" sibTransId="{FCFB629B-E6E2-4B52-BF67-F1FF96E22028}"/>
    <dgm:cxn modelId="{FF6B79D5-BC37-433F-A8BF-2D5522078253}" type="presOf" srcId="{D2A4CABF-1259-45A2-BBDA-31F84F32CCE6}" destId="{8BCDCC0C-CCE9-4741-88C1-2FCD54BF379F}" srcOrd="0" destOrd="0" presId="urn:microsoft.com/office/officeart/2005/8/layout/chevron1"/>
    <dgm:cxn modelId="{2484E11F-D711-42E7-8CEB-46A5A6BC8630}" srcId="{BD2095F9-0860-413B-9706-1CC1FAB36529}" destId="{9567D464-86AD-4672-9260-89DEA2F4A305}" srcOrd="1" destOrd="0" parTransId="{67461116-F3B7-4517-831A-8F39EAC5CD55}" sibTransId="{4410EB1D-7329-4686-BA3D-15BB767001EF}"/>
    <dgm:cxn modelId="{FCA953A6-38D8-49A9-8BFE-BC5B109CA905}" type="presOf" srcId="{3A162569-6D6F-45C6-8A4C-AF5943946BBC}" destId="{8EF9352F-073B-40FD-BB8C-5D8C89A739B9}" srcOrd="0" destOrd="0" presId="urn:microsoft.com/office/officeart/2005/8/layout/chevron1"/>
    <dgm:cxn modelId="{B64C3E40-85F3-4535-BF67-6F8B13D7D592}" type="presParOf" srcId="{413A5820-BFDD-4143-BFE5-BBFC220909E8}" destId="{FC0E83B8-1B4C-4B28-B87D-B36F971FED7A}" srcOrd="0" destOrd="0" presId="urn:microsoft.com/office/officeart/2005/8/layout/chevron1"/>
    <dgm:cxn modelId="{E7491F58-433C-4C97-B239-388A500B7107}" type="presParOf" srcId="{413A5820-BFDD-4143-BFE5-BBFC220909E8}" destId="{359E11DD-D35D-4189-A8E3-6DE75178611C}" srcOrd="1" destOrd="0" presId="urn:microsoft.com/office/officeart/2005/8/layout/chevron1"/>
    <dgm:cxn modelId="{FC13BD29-CBC1-40EB-AC5C-63090333F79C}" type="presParOf" srcId="{413A5820-BFDD-4143-BFE5-BBFC220909E8}" destId="{2EE392FE-2906-4EAF-97D9-51A8F870532B}" srcOrd="2" destOrd="0" presId="urn:microsoft.com/office/officeart/2005/8/layout/chevron1"/>
    <dgm:cxn modelId="{06F5E372-B5CA-476C-A672-C61C6736BF7E}" type="presParOf" srcId="{413A5820-BFDD-4143-BFE5-BBFC220909E8}" destId="{865CDB97-B2C6-4C95-9719-2555A63AAB6E}" srcOrd="3" destOrd="0" presId="urn:microsoft.com/office/officeart/2005/8/layout/chevron1"/>
    <dgm:cxn modelId="{4383B99F-6788-4131-9A52-C42F32512430}" type="presParOf" srcId="{413A5820-BFDD-4143-BFE5-BBFC220909E8}" destId="{8BCDCC0C-CCE9-4741-88C1-2FCD54BF379F}" srcOrd="4" destOrd="0" presId="urn:microsoft.com/office/officeart/2005/8/layout/chevron1"/>
    <dgm:cxn modelId="{5822E34F-A8BB-44F6-87E8-F4A0F1308865}" type="presParOf" srcId="{413A5820-BFDD-4143-BFE5-BBFC220909E8}" destId="{9C0278F5-869C-46CC-AFF7-90E6DCF853F6}" srcOrd="5" destOrd="0" presId="urn:microsoft.com/office/officeart/2005/8/layout/chevron1"/>
    <dgm:cxn modelId="{F642785C-83F5-473E-A3E5-52E9F7E45751}" type="presParOf" srcId="{413A5820-BFDD-4143-BFE5-BBFC220909E8}" destId="{679195B6-F3D3-4696-A1A4-0F80F6E4FC83}" srcOrd="6" destOrd="0" presId="urn:microsoft.com/office/officeart/2005/8/layout/chevron1"/>
    <dgm:cxn modelId="{D47EB30E-7F82-409C-BB63-A9D2BF3DB792}" type="presParOf" srcId="{413A5820-BFDD-4143-BFE5-BBFC220909E8}" destId="{29E6A05B-F978-435F-A0C8-33BC40337AF6}" srcOrd="7" destOrd="0" presId="urn:microsoft.com/office/officeart/2005/8/layout/chevron1"/>
    <dgm:cxn modelId="{B0501B93-4A0D-443B-B88E-5E2FD9C36C03}" type="presParOf" srcId="{413A5820-BFDD-4143-BFE5-BBFC220909E8}" destId="{8EF9352F-073B-40FD-BB8C-5D8C89A739B9}" srcOrd="8" destOrd="0" presId="urn:microsoft.com/office/officeart/2005/8/layout/chevron1"/>
    <dgm:cxn modelId="{44A35B69-FAC7-46E8-9868-2BC44C155F20}" type="presParOf" srcId="{413A5820-BFDD-4143-BFE5-BBFC220909E8}" destId="{33CDF581-F788-46A2-A8C3-98F0D5BF7D1D}" srcOrd="9" destOrd="0" presId="urn:microsoft.com/office/officeart/2005/8/layout/chevron1"/>
    <dgm:cxn modelId="{A4D68F38-F03B-480E-8E40-9E69188AB62D}" type="presParOf" srcId="{413A5820-BFDD-4143-BFE5-BBFC220909E8}" destId="{6C7488B6-552C-41F4-B922-BBFFAB81C291}" srcOrd="1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D2095F9-0860-413B-9706-1CC1FAB3652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A18E03D-2351-461B-BD85-E8B8CDF656E2}">
      <dgm:prSet phldrT="[Text]" custT="1"/>
      <dgm:spPr>
        <a:ln>
          <a:noFill/>
        </a:ln>
      </dgm:spPr>
      <dgm:t>
        <a:bodyPr/>
        <a:lstStyle/>
        <a:p>
          <a:r>
            <a:rPr lang="en-US" sz="1100" dirty="0" smtClean="0"/>
            <a:t>          </a:t>
          </a:r>
          <a:endParaRPr lang="en-US" sz="1100" dirty="0"/>
        </a:p>
      </dgm:t>
    </dgm:pt>
    <dgm:pt modelId="{C6EE3BB3-6BDF-40DC-8256-E737456F03A2}" type="parTrans" cxnId="{60E29EE6-332C-482D-9D3D-281753A246F1}">
      <dgm:prSet/>
      <dgm:spPr/>
      <dgm:t>
        <a:bodyPr/>
        <a:lstStyle/>
        <a:p>
          <a:endParaRPr lang="en-US"/>
        </a:p>
      </dgm:t>
    </dgm:pt>
    <dgm:pt modelId="{CA60B2AE-B80F-4A66-9E00-8F15F6578945}" type="sibTrans" cxnId="{60E29EE6-332C-482D-9D3D-281753A246F1}">
      <dgm:prSet/>
      <dgm:spPr/>
      <dgm:t>
        <a:bodyPr/>
        <a:lstStyle/>
        <a:p>
          <a:endParaRPr lang="en-US"/>
        </a:p>
      </dgm:t>
    </dgm:pt>
    <dgm:pt modelId="{EDEB4B52-1482-447B-94BA-9263AE704F7B}">
      <dgm:prSet phldrT="[Text]" custT="1"/>
      <dgm:spPr>
        <a:ln>
          <a:noFill/>
        </a:ln>
      </dgm:spPr>
      <dgm:t>
        <a:bodyPr/>
        <a:lstStyle/>
        <a:p>
          <a:endParaRPr lang="en-US" sz="1200" dirty="0">
            <a:latin typeface="Century Gothic" panose="020B0502020202020204" pitchFamily="34" charset="0"/>
          </a:endParaRPr>
        </a:p>
      </dgm:t>
    </dgm:pt>
    <dgm:pt modelId="{72998DB1-99FA-4464-876F-F8F987AA620B}" type="parTrans" cxnId="{E7BDFE45-BE59-48E4-B8C1-5CB93039F393}">
      <dgm:prSet/>
      <dgm:spPr/>
      <dgm:t>
        <a:bodyPr/>
        <a:lstStyle/>
        <a:p>
          <a:endParaRPr lang="en-US"/>
        </a:p>
      </dgm:t>
    </dgm:pt>
    <dgm:pt modelId="{5F264836-D3D9-4458-8C47-DA34A7D91BB4}" type="sibTrans" cxnId="{E7BDFE45-BE59-48E4-B8C1-5CB93039F393}">
      <dgm:prSet/>
      <dgm:spPr/>
      <dgm:t>
        <a:bodyPr/>
        <a:lstStyle/>
        <a:p>
          <a:endParaRPr lang="en-US"/>
        </a:p>
      </dgm:t>
    </dgm:pt>
    <dgm:pt modelId="{9567D464-86AD-4672-9260-89DEA2F4A305}">
      <dgm:prSet phldrT="[Text]" custT="1"/>
      <dgm:spPr>
        <a:ln>
          <a:noFill/>
        </a:ln>
      </dgm:spPr>
      <dgm:t>
        <a:bodyPr/>
        <a:lstStyle/>
        <a:p>
          <a:endParaRPr lang="en-US" sz="1050" spc="-150" dirty="0">
            <a:latin typeface="Century Gothic" panose="020B0502020202020204" pitchFamily="34" charset="0"/>
          </a:endParaRPr>
        </a:p>
      </dgm:t>
    </dgm:pt>
    <dgm:pt modelId="{67461116-F3B7-4517-831A-8F39EAC5CD55}" type="parTrans" cxnId="{2484E11F-D711-42E7-8CEB-46A5A6BC8630}">
      <dgm:prSet/>
      <dgm:spPr/>
      <dgm:t>
        <a:bodyPr/>
        <a:lstStyle/>
        <a:p>
          <a:endParaRPr lang="en-US"/>
        </a:p>
      </dgm:t>
    </dgm:pt>
    <dgm:pt modelId="{4410EB1D-7329-4686-BA3D-15BB767001EF}" type="sibTrans" cxnId="{2484E11F-D711-42E7-8CEB-46A5A6BC8630}">
      <dgm:prSet/>
      <dgm:spPr/>
      <dgm:t>
        <a:bodyPr/>
        <a:lstStyle/>
        <a:p>
          <a:endParaRPr lang="en-US"/>
        </a:p>
      </dgm:t>
    </dgm:pt>
    <dgm:pt modelId="{D2A4CABF-1259-45A2-BBDA-31F84F32CCE6}">
      <dgm:prSet phldrT="[Text]" custT="1"/>
      <dgm:spPr>
        <a:ln>
          <a:noFill/>
        </a:ln>
      </dgm:spPr>
      <dgm:t>
        <a:bodyPr/>
        <a:lstStyle/>
        <a:p>
          <a:endParaRPr lang="en-US" sz="1200" b="1" dirty="0">
            <a:latin typeface="Century Gothic" panose="020B0502020202020204" pitchFamily="34" charset="0"/>
          </a:endParaRPr>
        </a:p>
      </dgm:t>
    </dgm:pt>
    <dgm:pt modelId="{33F6313E-C668-491E-A3F4-0B30B90032DD}" type="parTrans" cxnId="{08DCC3F3-30D8-4AB9-AC46-14169C17F9AB}">
      <dgm:prSet/>
      <dgm:spPr/>
      <dgm:t>
        <a:bodyPr/>
        <a:lstStyle/>
        <a:p>
          <a:endParaRPr lang="en-US"/>
        </a:p>
      </dgm:t>
    </dgm:pt>
    <dgm:pt modelId="{FCFB629B-E6E2-4B52-BF67-F1FF96E22028}" type="sibTrans" cxnId="{08DCC3F3-30D8-4AB9-AC46-14169C17F9AB}">
      <dgm:prSet/>
      <dgm:spPr/>
      <dgm:t>
        <a:bodyPr/>
        <a:lstStyle/>
        <a:p>
          <a:endParaRPr lang="en-US"/>
        </a:p>
      </dgm:t>
    </dgm:pt>
    <dgm:pt modelId="{68527B7E-6493-4F9E-983C-928CC8F5716F}">
      <dgm:prSet phldrT="[Text]" custT="1"/>
      <dgm:spPr>
        <a:ln>
          <a:noFill/>
        </a:ln>
      </dgm:spPr>
      <dgm:t>
        <a:bodyPr/>
        <a:lstStyle/>
        <a:p>
          <a:endParaRPr lang="en-US" sz="1100" dirty="0"/>
        </a:p>
      </dgm:t>
    </dgm:pt>
    <dgm:pt modelId="{15ABF680-3C88-40B3-BCC6-736525C4E768}" type="sibTrans" cxnId="{12877466-BEA9-4A36-9EF8-92533A69B168}">
      <dgm:prSet/>
      <dgm:spPr/>
      <dgm:t>
        <a:bodyPr/>
        <a:lstStyle/>
        <a:p>
          <a:endParaRPr lang="en-US"/>
        </a:p>
      </dgm:t>
    </dgm:pt>
    <dgm:pt modelId="{22001B51-3A87-48E0-B37D-E962BB320CFB}" type="parTrans" cxnId="{12877466-BEA9-4A36-9EF8-92533A69B168}">
      <dgm:prSet/>
      <dgm:spPr/>
      <dgm:t>
        <a:bodyPr/>
        <a:lstStyle/>
        <a:p>
          <a:endParaRPr lang="en-US"/>
        </a:p>
      </dgm:t>
    </dgm:pt>
    <dgm:pt modelId="{3A162569-6D6F-45C6-8A4C-AF5943946BBC}">
      <dgm:prSet phldrT="[Text]" custT="1"/>
      <dgm:spPr>
        <a:ln>
          <a:noFill/>
        </a:ln>
      </dgm:spPr>
      <dgm:t>
        <a:bodyPr/>
        <a:lstStyle/>
        <a:p>
          <a:r>
            <a:rPr lang="en-US" sz="1200" b="1" dirty="0" smtClean="0">
              <a:latin typeface="Century Gothic" panose="020B0502020202020204" pitchFamily="34" charset="0"/>
            </a:rPr>
            <a:t>Revised Plan &amp; Adoption</a:t>
          </a:r>
          <a:endParaRPr lang="en-US" sz="1200" b="1" dirty="0">
            <a:latin typeface="Century Gothic" panose="020B0502020202020204" pitchFamily="34" charset="0"/>
          </a:endParaRPr>
        </a:p>
      </dgm:t>
    </dgm:pt>
    <dgm:pt modelId="{C7F76BF2-7D9A-4FF7-B39C-6E1E0A9E48B6}" type="sibTrans" cxnId="{5B1C378B-512E-45C1-A8A7-BAAD3AEC01D0}">
      <dgm:prSet/>
      <dgm:spPr/>
      <dgm:t>
        <a:bodyPr/>
        <a:lstStyle/>
        <a:p>
          <a:endParaRPr lang="en-US"/>
        </a:p>
      </dgm:t>
    </dgm:pt>
    <dgm:pt modelId="{E92FE61C-1635-4D84-81C9-4C896709DECF}" type="parTrans" cxnId="{5B1C378B-512E-45C1-A8A7-BAAD3AEC01D0}">
      <dgm:prSet/>
      <dgm:spPr/>
      <dgm:t>
        <a:bodyPr/>
        <a:lstStyle/>
        <a:p>
          <a:endParaRPr lang="en-US"/>
        </a:p>
      </dgm:t>
    </dgm:pt>
    <dgm:pt modelId="{413A5820-BFDD-4143-BFE5-BBFC220909E8}" type="pres">
      <dgm:prSet presAssocID="{BD2095F9-0860-413B-9706-1CC1FAB36529}" presName="Name0" presStyleCnt="0">
        <dgm:presLayoutVars>
          <dgm:dir/>
          <dgm:animLvl val="lvl"/>
          <dgm:resizeHandles val="exact"/>
        </dgm:presLayoutVars>
      </dgm:prSet>
      <dgm:spPr/>
    </dgm:pt>
    <dgm:pt modelId="{FC0E83B8-1B4C-4B28-B87D-B36F971FED7A}" type="pres">
      <dgm:prSet presAssocID="{EDEB4B52-1482-447B-94BA-9263AE704F7B}" presName="parTxOnly" presStyleLbl="node1" presStyleIdx="0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11DD-D35D-4189-A8E3-6DE75178611C}" type="pres">
      <dgm:prSet presAssocID="{5F264836-D3D9-4458-8C47-DA34A7D91BB4}" presName="parTxOnlySpace" presStyleCnt="0"/>
      <dgm:spPr/>
    </dgm:pt>
    <dgm:pt modelId="{2EE392FE-2906-4EAF-97D9-51A8F870532B}" type="pres">
      <dgm:prSet presAssocID="{9567D464-86AD-4672-9260-89DEA2F4A305}" presName="parTxOnly" presStyleLbl="node1" presStyleIdx="1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DB97-B2C6-4C95-9719-2555A63AAB6E}" type="pres">
      <dgm:prSet presAssocID="{4410EB1D-7329-4686-BA3D-15BB767001EF}" presName="parTxOnlySpace" presStyleCnt="0"/>
      <dgm:spPr/>
    </dgm:pt>
    <dgm:pt modelId="{8BCDCC0C-CCE9-4741-88C1-2FCD54BF379F}" type="pres">
      <dgm:prSet presAssocID="{D2A4CABF-1259-45A2-BBDA-31F84F32CCE6}" presName="parTxOnly" presStyleLbl="node1" presStyleIdx="2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78F5-869C-46CC-AFF7-90E6DCF853F6}" type="pres">
      <dgm:prSet presAssocID="{FCFB629B-E6E2-4B52-BF67-F1FF96E22028}" presName="parTxOnlySpace" presStyleCnt="0"/>
      <dgm:spPr/>
    </dgm:pt>
    <dgm:pt modelId="{679195B6-F3D3-4696-A1A4-0F80F6E4FC83}" type="pres">
      <dgm:prSet presAssocID="{DA18E03D-2351-461B-BD85-E8B8CDF656E2}" presName="parTxOnly" presStyleLbl="node1" presStyleIdx="3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6A05B-F978-435F-A0C8-33BC40337AF6}" type="pres">
      <dgm:prSet presAssocID="{CA60B2AE-B80F-4A66-9E00-8F15F6578945}" presName="parTxOnlySpace" presStyleCnt="0"/>
      <dgm:spPr/>
    </dgm:pt>
    <dgm:pt modelId="{8EF9352F-073B-40FD-BB8C-5D8C89A739B9}" type="pres">
      <dgm:prSet presAssocID="{3A162569-6D6F-45C6-8A4C-AF5943946BBC}" presName="parTxOnly" presStyleLbl="node1" presStyleIdx="4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DF581-F788-46A2-A8C3-98F0D5BF7D1D}" type="pres">
      <dgm:prSet presAssocID="{C7F76BF2-7D9A-4FF7-B39C-6E1E0A9E48B6}" presName="parTxOnlySpace" presStyleCnt="0"/>
      <dgm:spPr/>
    </dgm:pt>
    <dgm:pt modelId="{6C7488B6-552C-41F4-B922-BBFFAB81C291}" type="pres">
      <dgm:prSet presAssocID="{68527B7E-6493-4F9E-983C-928CC8F5716F}" presName="parTxOnly" presStyleLbl="node1" presStyleIdx="5" presStyleCnt="6" custScaleY="132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C2B894-D7D3-4C99-812F-C06A46EC8EE7}" type="presOf" srcId="{DA18E03D-2351-461B-BD85-E8B8CDF656E2}" destId="{679195B6-F3D3-4696-A1A4-0F80F6E4FC83}" srcOrd="0" destOrd="0" presId="urn:microsoft.com/office/officeart/2005/8/layout/chevron1"/>
    <dgm:cxn modelId="{B27349AA-E4FF-497A-8B7A-5236E4301659}" type="presOf" srcId="{D2A4CABF-1259-45A2-BBDA-31F84F32CCE6}" destId="{8BCDCC0C-CCE9-4741-88C1-2FCD54BF379F}" srcOrd="0" destOrd="0" presId="urn:microsoft.com/office/officeart/2005/8/layout/chevron1"/>
    <dgm:cxn modelId="{60E29EE6-332C-482D-9D3D-281753A246F1}" srcId="{BD2095F9-0860-413B-9706-1CC1FAB36529}" destId="{DA18E03D-2351-461B-BD85-E8B8CDF656E2}" srcOrd="3" destOrd="0" parTransId="{C6EE3BB3-6BDF-40DC-8256-E737456F03A2}" sibTransId="{CA60B2AE-B80F-4A66-9E00-8F15F6578945}"/>
    <dgm:cxn modelId="{12877466-BEA9-4A36-9EF8-92533A69B168}" srcId="{BD2095F9-0860-413B-9706-1CC1FAB36529}" destId="{68527B7E-6493-4F9E-983C-928CC8F5716F}" srcOrd="5" destOrd="0" parTransId="{22001B51-3A87-48E0-B37D-E962BB320CFB}" sibTransId="{15ABF680-3C88-40B3-BCC6-736525C4E768}"/>
    <dgm:cxn modelId="{2EDA40ED-B8D6-4F16-B91F-90BF242A30A7}" type="presOf" srcId="{68527B7E-6493-4F9E-983C-928CC8F5716F}" destId="{6C7488B6-552C-41F4-B922-BBFFAB81C291}" srcOrd="0" destOrd="0" presId="urn:microsoft.com/office/officeart/2005/8/layout/chevron1"/>
    <dgm:cxn modelId="{5B1C378B-512E-45C1-A8A7-BAAD3AEC01D0}" srcId="{BD2095F9-0860-413B-9706-1CC1FAB36529}" destId="{3A162569-6D6F-45C6-8A4C-AF5943946BBC}" srcOrd="4" destOrd="0" parTransId="{E92FE61C-1635-4D84-81C9-4C896709DECF}" sibTransId="{C7F76BF2-7D9A-4FF7-B39C-6E1E0A9E48B6}"/>
    <dgm:cxn modelId="{53D0BB32-87E5-4022-86CB-9E6A28677E29}" type="presOf" srcId="{EDEB4B52-1482-447B-94BA-9263AE704F7B}" destId="{FC0E83B8-1B4C-4B28-B87D-B36F971FED7A}" srcOrd="0" destOrd="0" presId="urn:microsoft.com/office/officeart/2005/8/layout/chevron1"/>
    <dgm:cxn modelId="{E7BDFE45-BE59-48E4-B8C1-5CB93039F393}" srcId="{BD2095F9-0860-413B-9706-1CC1FAB36529}" destId="{EDEB4B52-1482-447B-94BA-9263AE704F7B}" srcOrd="0" destOrd="0" parTransId="{72998DB1-99FA-4464-876F-F8F987AA620B}" sibTransId="{5F264836-D3D9-4458-8C47-DA34A7D91BB4}"/>
    <dgm:cxn modelId="{FDE06CC9-6EC5-4896-B2FA-C099648008E2}" type="presOf" srcId="{BD2095F9-0860-413B-9706-1CC1FAB36529}" destId="{413A5820-BFDD-4143-BFE5-BBFC220909E8}" srcOrd="0" destOrd="0" presId="urn:microsoft.com/office/officeart/2005/8/layout/chevron1"/>
    <dgm:cxn modelId="{08DCC3F3-30D8-4AB9-AC46-14169C17F9AB}" srcId="{BD2095F9-0860-413B-9706-1CC1FAB36529}" destId="{D2A4CABF-1259-45A2-BBDA-31F84F32CCE6}" srcOrd="2" destOrd="0" parTransId="{33F6313E-C668-491E-A3F4-0B30B90032DD}" sibTransId="{FCFB629B-E6E2-4B52-BF67-F1FF96E22028}"/>
    <dgm:cxn modelId="{DD7C066F-1258-4F00-9860-D078BAAE478F}" type="presOf" srcId="{3A162569-6D6F-45C6-8A4C-AF5943946BBC}" destId="{8EF9352F-073B-40FD-BB8C-5D8C89A739B9}" srcOrd="0" destOrd="0" presId="urn:microsoft.com/office/officeart/2005/8/layout/chevron1"/>
    <dgm:cxn modelId="{9EC6618F-63A6-4901-8880-4C30EF35F636}" type="presOf" srcId="{9567D464-86AD-4672-9260-89DEA2F4A305}" destId="{2EE392FE-2906-4EAF-97D9-51A8F870532B}" srcOrd="0" destOrd="0" presId="urn:microsoft.com/office/officeart/2005/8/layout/chevron1"/>
    <dgm:cxn modelId="{2484E11F-D711-42E7-8CEB-46A5A6BC8630}" srcId="{BD2095F9-0860-413B-9706-1CC1FAB36529}" destId="{9567D464-86AD-4672-9260-89DEA2F4A305}" srcOrd="1" destOrd="0" parTransId="{67461116-F3B7-4517-831A-8F39EAC5CD55}" sibTransId="{4410EB1D-7329-4686-BA3D-15BB767001EF}"/>
    <dgm:cxn modelId="{B3963C52-5B32-471F-AC9D-E7A285589A5E}" type="presParOf" srcId="{413A5820-BFDD-4143-BFE5-BBFC220909E8}" destId="{FC0E83B8-1B4C-4B28-B87D-B36F971FED7A}" srcOrd="0" destOrd="0" presId="urn:microsoft.com/office/officeart/2005/8/layout/chevron1"/>
    <dgm:cxn modelId="{2432FFA2-2D78-4E22-9DF0-E54B2BC107A4}" type="presParOf" srcId="{413A5820-BFDD-4143-BFE5-BBFC220909E8}" destId="{359E11DD-D35D-4189-A8E3-6DE75178611C}" srcOrd="1" destOrd="0" presId="urn:microsoft.com/office/officeart/2005/8/layout/chevron1"/>
    <dgm:cxn modelId="{78A4931B-0FC2-4E8F-A034-BA288F83234C}" type="presParOf" srcId="{413A5820-BFDD-4143-BFE5-BBFC220909E8}" destId="{2EE392FE-2906-4EAF-97D9-51A8F870532B}" srcOrd="2" destOrd="0" presId="urn:microsoft.com/office/officeart/2005/8/layout/chevron1"/>
    <dgm:cxn modelId="{231F51D2-9B8C-4BA1-B1E4-54E05FD8CCB7}" type="presParOf" srcId="{413A5820-BFDD-4143-BFE5-BBFC220909E8}" destId="{865CDB97-B2C6-4C95-9719-2555A63AAB6E}" srcOrd="3" destOrd="0" presId="urn:microsoft.com/office/officeart/2005/8/layout/chevron1"/>
    <dgm:cxn modelId="{DC4F17F9-BFA3-4E81-B947-E90B54407DF8}" type="presParOf" srcId="{413A5820-BFDD-4143-BFE5-BBFC220909E8}" destId="{8BCDCC0C-CCE9-4741-88C1-2FCD54BF379F}" srcOrd="4" destOrd="0" presId="urn:microsoft.com/office/officeart/2005/8/layout/chevron1"/>
    <dgm:cxn modelId="{1D99EFC4-3B97-49AE-8156-EE3CEEC832F7}" type="presParOf" srcId="{413A5820-BFDD-4143-BFE5-BBFC220909E8}" destId="{9C0278F5-869C-46CC-AFF7-90E6DCF853F6}" srcOrd="5" destOrd="0" presId="urn:microsoft.com/office/officeart/2005/8/layout/chevron1"/>
    <dgm:cxn modelId="{BBED1DCF-1AB9-4BC2-B099-F45EED3B32F9}" type="presParOf" srcId="{413A5820-BFDD-4143-BFE5-BBFC220909E8}" destId="{679195B6-F3D3-4696-A1A4-0F80F6E4FC83}" srcOrd="6" destOrd="0" presId="urn:microsoft.com/office/officeart/2005/8/layout/chevron1"/>
    <dgm:cxn modelId="{485DAB90-07BD-420E-B289-5A309A100608}" type="presParOf" srcId="{413A5820-BFDD-4143-BFE5-BBFC220909E8}" destId="{29E6A05B-F978-435F-A0C8-33BC40337AF6}" srcOrd="7" destOrd="0" presId="urn:microsoft.com/office/officeart/2005/8/layout/chevron1"/>
    <dgm:cxn modelId="{65C95755-FF4F-4C26-A1FC-8F157B7CCAE7}" type="presParOf" srcId="{413A5820-BFDD-4143-BFE5-BBFC220909E8}" destId="{8EF9352F-073B-40FD-BB8C-5D8C89A739B9}" srcOrd="8" destOrd="0" presId="urn:microsoft.com/office/officeart/2005/8/layout/chevron1"/>
    <dgm:cxn modelId="{E9A7459E-A5F4-4746-B9E7-63E621AE2292}" type="presParOf" srcId="{413A5820-BFDD-4143-BFE5-BBFC220909E8}" destId="{33CDF581-F788-46A2-A8C3-98F0D5BF7D1D}" srcOrd="9" destOrd="0" presId="urn:microsoft.com/office/officeart/2005/8/layout/chevron1"/>
    <dgm:cxn modelId="{4761D537-19F7-4B34-A276-A542D86559D7}" type="presParOf" srcId="{413A5820-BFDD-4143-BFE5-BBFC220909E8}" destId="{6C7488B6-552C-41F4-B922-BBFFAB81C291}" srcOrd="1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2095F9-0860-413B-9706-1CC1FAB36529}" type="doc">
      <dgm:prSet loTypeId="urn:microsoft.com/office/officeart/2005/8/layout/chevron1" loCatId="process" qsTypeId="urn:microsoft.com/office/officeart/2005/8/quickstyle/simple1" qsCatId="simple" csTypeId="urn:microsoft.com/office/officeart/2005/8/colors/colorful3" csCatId="colorful" phldr="1"/>
      <dgm:spPr/>
    </dgm:pt>
    <dgm:pt modelId="{DA18E03D-2351-461B-BD85-E8B8CDF656E2}">
      <dgm:prSet phldrT="[Text]" custT="1"/>
      <dgm:spPr>
        <a:ln>
          <a:noFill/>
        </a:ln>
      </dgm:spPr>
      <dgm:t>
        <a:bodyPr/>
        <a:lstStyle/>
        <a:p>
          <a:r>
            <a:rPr lang="en-US" sz="1100" dirty="0" smtClean="0"/>
            <a:t>          </a:t>
          </a:r>
          <a:endParaRPr lang="en-US" sz="1100" dirty="0"/>
        </a:p>
      </dgm:t>
    </dgm:pt>
    <dgm:pt modelId="{C6EE3BB3-6BDF-40DC-8256-E737456F03A2}" type="parTrans" cxnId="{60E29EE6-332C-482D-9D3D-281753A246F1}">
      <dgm:prSet/>
      <dgm:spPr/>
      <dgm:t>
        <a:bodyPr/>
        <a:lstStyle/>
        <a:p>
          <a:endParaRPr lang="en-US"/>
        </a:p>
      </dgm:t>
    </dgm:pt>
    <dgm:pt modelId="{CA60B2AE-B80F-4A66-9E00-8F15F6578945}" type="sibTrans" cxnId="{60E29EE6-332C-482D-9D3D-281753A246F1}">
      <dgm:prSet/>
      <dgm:spPr/>
      <dgm:t>
        <a:bodyPr/>
        <a:lstStyle/>
        <a:p>
          <a:endParaRPr lang="en-US"/>
        </a:p>
      </dgm:t>
    </dgm:pt>
    <dgm:pt modelId="{EDEB4B52-1482-447B-94BA-9263AE704F7B}">
      <dgm:prSet phldrT="[Text]" custT="1"/>
      <dgm:spPr>
        <a:ln>
          <a:noFill/>
        </a:ln>
      </dgm:spPr>
      <dgm:t>
        <a:bodyPr/>
        <a:lstStyle/>
        <a:p>
          <a:endParaRPr lang="en-US" sz="1200" dirty="0">
            <a:latin typeface="Century Gothic" panose="020B0502020202020204" pitchFamily="34" charset="0"/>
          </a:endParaRPr>
        </a:p>
      </dgm:t>
    </dgm:pt>
    <dgm:pt modelId="{72998DB1-99FA-4464-876F-F8F987AA620B}" type="parTrans" cxnId="{E7BDFE45-BE59-48E4-B8C1-5CB93039F393}">
      <dgm:prSet/>
      <dgm:spPr/>
      <dgm:t>
        <a:bodyPr/>
        <a:lstStyle/>
        <a:p>
          <a:endParaRPr lang="en-US"/>
        </a:p>
      </dgm:t>
    </dgm:pt>
    <dgm:pt modelId="{5F264836-D3D9-4458-8C47-DA34A7D91BB4}" type="sibTrans" cxnId="{E7BDFE45-BE59-48E4-B8C1-5CB93039F393}">
      <dgm:prSet/>
      <dgm:spPr/>
      <dgm:t>
        <a:bodyPr/>
        <a:lstStyle/>
        <a:p>
          <a:endParaRPr lang="en-US"/>
        </a:p>
      </dgm:t>
    </dgm:pt>
    <dgm:pt modelId="{9567D464-86AD-4672-9260-89DEA2F4A305}">
      <dgm:prSet phldrT="[Text]" custT="1"/>
      <dgm:spPr>
        <a:ln>
          <a:noFill/>
        </a:ln>
      </dgm:spPr>
      <dgm:t>
        <a:bodyPr/>
        <a:lstStyle/>
        <a:p>
          <a:endParaRPr lang="en-US" sz="1050" spc="-150" dirty="0">
            <a:latin typeface="Century Gothic" panose="020B0502020202020204" pitchFamily="34" charset="0"/>
          </a:endParaRPr>
        </a:p>
      </dgm:t>
    </dgm:pt>
    <dgm:pt modelId="{67461116-F3B7-4517-831A-8F39EAC5CD55}" type="parTrans" cxnId="{2484E11F-D711-42E7-8CEB-46A5A6BC8630}">
      <dgm:prSet/>
      <dgm:spPr/>
      <dgm:t>
        <a:bodyPr/>
        <a:lstStyle/>
        <a:p>
          <a:endParaRPr lang="en-US"/>
        </a:p>
      </dgm:t>
    </dgm:pt>
    <dgm:pt modelId="{4410EB1D-7329-4686-BA3D-15BB767001EF}" type="sibTrans" cxnId="{2484E11F-D711-42E7-8CEB-46A5A6BC8630}">
      <dgm:prSet/>
      <dgm:spPr/>
      <dgm:t>
        <a:bodyPr/>
        <a:lstStyle/>
        <a:p>
          <a:endParaRPr lang="en-US"/>
        </a:p>
      </dgm:t>
    </dgm:pt>
    <dgm:pt modelId="{D2A4CABF-1259-45A2-BBDA-31F84F32CCE6}">
      <dgm:prSet phldrT="[Text]" custT="1"/>
      <dgm:spPr>
        <a:ln>
          <a:noFill/>
        </a:ln>
      </dgm:spPr>
      <dgm:t>
        <a:bodyPr/>
        <a:lstStyle/>
        <a:p>
          <a:endParaRPr lang="en-US" sz="1200" b="1" dirty="0">
            <a:latin typeface="Century Gothic" panose="020B0502020202020204" pitchFamily="34" charset="0"/>
          </a:endParaRPr>
        </a:p>
      </dgm:t>
    </dgm:pt>
    <dgm:pt modelId="{33F6313E-C668-491E-A3F4-0B30B90032DD}" type="parTrans" cxnId="{08DCC3F3-30D8-4AB9-AC46-14169C17F9AB}">
      <dgm:prSet/>
      <dgm:spPr/>
      <dgm:t>
        <a:bodyPr/>
        <a:lstStyle/>
        <a:p>
          <a:endParaRPr lang="en-US"/>
        </a:p>
      </dgm:t>
    </dgm:pt>
    <dgm:pt modelId="{FCFB629B-E6E2-4B52-BF67-F1FF96E22028}" type="sibTrans" cxnId="{08DCC3F3-30D8-4AB9-AC46-14169C17F9AB}">
      <dgm:prSet/>
      <dgm:spPr/>
      <dgm:t>
        <a:bodyPr/>
        <a:lstStyle/>
        <a:p>
          <a:endParaRPr lang="en-US"/>
        </a:p>
      </dgm:t>
    </dgm:pt>
    <dgm:pt modelId="{68527B7E-6493-4F9E-983C-928CC8F5716F}">
      <dgm:prSet phldrT="[Text]" custT="1"/>
      <dgm:spPr>
        <a:ln>
          <a:noFill/>
        </a:ln>
      </dgm:spPr>
      <dgm:t>
        <a:bodyPr/>
        <a:lstStyle/>
        <a:p>
          <a:endParaRPr lang="en-US" sz="1100" dirty="0"/>
        </a:p>
      </dgm:t>
    </dgm:pt>
    <dgm:pt modelId="{15ABF680-3C88-40B3-BCC6-736525C4E768}" type="sibTrans" cxnId="{12877466-BEA9-4A36-9EF8-92533A69B168}">
      <dgm:prSet/>
      <dgm:spPr/>
      <dgm:t>
        <a:bodyPr/>
        <a:lstStyle/>
        <a:p>
          <a:endParaRPr lang="en-US"/>
        </a:p>
      </dgm:t>
    </dgm:pt>
    <dgm:pt modelId="{22001B51-3A87-48E0-B37D-E962BB320CFB}" type="parTrans" cxnId="{12877466-BEA9-4A36-9EF8-92533A69B168}">
      <dgm:prSet/>
      <dgm:spPr/>
      <dgm:t>
        <a:bodyPr/>
        <a:lstStyle/>
        <a:p>
          <a:endParaRPr lang="en-US"/>
        </a:p>
      </dgm:t>
    </dgm:pt>
    <dgm:pt modelId="{3A162569-6D6F-45C6-8A4C-AF5943946BBC}">
      <dgm:prSet phldrT="[Text]" custT="1"/>
      <dgm:spPr>
        <a:ln>
          <a:noFill/>
        </a:ln>
      </dgm:spPr>
      <dgm:t>
        <a:bodyPr/>
        <a:lstStyle/>
        <a:p>
          <a:r>
            <a:rPr lang="en-US" sz="1200" b="1" dirty="0" smtClean="0">
              <a:latin typeface="Century Gothic" panose="020B0502020202020204" pitchFamily="34" charset="0"/>
            </a:rPr>
            <a:t>Revised Plan &amp; Adoption</a:t>
          </a:r>
          <a:endParaRPr lang="en-US" sz="1200" b="1" dirty="0">
            <a:latin typeface="Century Gothic" panose="020B0502020202020204" pitchFamily="34" charset="0"/>
          </a:endParaRPr>
        </a:p>
      </dgm:t>
    </dgm:pt>
    <dgm:pt modelId="{C7F76BF2-7D9A-4FF7-B39C-6E1E0A9E48B6}" type="sibTrans" cxnId="{5B1C378B-512E-45C1-A8A7-BAAD3AEC01D0}">
      <dgm:prSet/>
      <dgm:spPr/>
      <dgm:t>
        <a:bodyPr/>
        <a:lstStyle/>
        <a:p>
          <a:endParaRPr lang="en-US"/>
        </a:p>
      </dgm:t>
    </dgm:pt>
    <dgm:pt modelId="{E92FE61C-1635-4D84-81C9-4C896709DECF}" type="parTrans" cxnId="{5B1C378B-512E-45C1-A8A7-BAAD3AEC01D0}">
      <dgm:prSet/>
      <dgm:spPr/>
      <dgm:t>
        <a:bodyPr/>
        <a:lstStyle/>
        <a:p>
          <a:endParaRPr lang="en-US"/>
        </a:p>
      </dgm:t>
    </dgm:pt>
    <dgm:pt modelId="{413A5820-BFDD-4143-BFE5-BBFC220909E8}" type="pres">
      <dgm:prSet presAssocID="{BD2095F9-0860-413B-9706-1CC1FAB36529}" presName="Name0" presStyleCnt="0">
        <dgm:presLayoutVars>
          <dgm:dir/>
          <dgm:animLvl val="lvl"/>
          <dgm:resizeHandles val="exact"/>
        </dgm:presLayoutVars>
      </dgm:prSet>
      <dgm:spPr/>
    </dgm:pt>
    <dgm:pt modelId="{FC0E83B8-1B4C-4B28-B87D-B36F971FED7A}" type="pres">
      <dgm:prSet presAssocID="{EDEB4B52-1482-447B-94BA-9263AE704F7B}" presName="parTxOnly" presStyleLbl="node1" presStyleIdx="0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59E11DD-D35D-4189-A8E3-6DE75178611C}" type="pres">
      <dgm:prSet presAssocID="{5F264836-D3D9-4458-8C47-DA34A7D91BB4}" presName="parTxOnlySpace" presStyleCnt="0"/>
      <dgm:spPr/>
    </dgm:pt>
    <dgm:pt modelId="{2EE392FE-2906-4EAF-97D9-51A8F870532B}" type="pres">
      <dgm:prSet presAssocID="{9567D464-86AD-4672-9260-89DEA2F4A305}" presName="parTxOnly" presStyleLbl="node1" presStyleIdx="1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5CDB97-B2C6-4C95-9719-2555A63AAB6E}" type="pres">
      <dgm:prSet presAssocID="{4410EB1D-7329-4686-BA3D-15BB767001EF}" presName="parTxOnlySpace" presStyleCnt="0"/>
      <dgm:spPr/>
    </dgm:pt>
    <dgm:pt modelId="{8BCDCC0C-CCE9-4741-88C1-2FCD54BF379F}" type="pres">
      <dgm:prSet presAssocID="{D2A4CABF-1259-45A2-BBDA-31F84F32CCE6}" presName="parTxOnly" presStyleLbl="node1" presStyleIdx="2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0278F5-869C-46CC-AFF7-90E6DCF853F6}" type="pres">
      <dgm:prSet presAssocID="{FCFB629B-E6E2-4B52-BF67-F1FF96E22028}" presName="parTxOnlySpace" presStyleCnt="0"/>
      <dgm:spPr/>
    </dgm:pt>
    <dgm:pt modelId="{679195B6-F3D3-4696-A1A4-0F80F6E4FC83}" type="pres">
      <dgm:prSet presAssocID="{DA18E03D-2351-461B-BD85-E8B8CDF656E2}" presName="parTxOnly" presStyleLbl="node1" presStyleIdx="3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E6A05B-F978-435F-A0C8-33BC40337AF6}" type="pres">
      <dgm:prSet presAssocID="{CA60B2AE-B80F-4A66-9E00-8F15F6578945}" presName="parTxOnlySpace" presStyleCnt="0"/>
      <dgm:spPr/>
    </dgm:pt>
    <dgm:pt modelId="{8EF9352F-073B-40FD-BB8C-5D8C89A739B9}" type="pres">
      <dgm:prSet presAssocID="{3A162569-6D6F-45C6-8A4C-AF5943946BBC}" presName="parTxOnly" presStyleLbl="node1" presStyleIdx="4" presStyleCnt="6" custScaleY="12925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CDF581-F788-46A2-A8C3-98F0D5BF7D1D}" type="pres">
      <dgm:prSet presAssocID="{C7F76BF2-7D9A-4FF7-B39C-6E1E0A9E48B6}" presName="parTxOnlySpace" presStyleCnt="0"/>
      <dgm:spPr/>
    </dgm:pt>
    <dgm:pt modelId="{6C7488B6-552C-41F4-B922-BBFFAB81C291}" type="pres">
      <dgm:prSet presAssocID="{68527B7E-6493-4F9E-983C-928CC8F5716F}" presName="parTxOnly" presStyleLbl="node1" presStyleIdx="5" presStyleCnt="6" custScaleY="1323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47F48BC-EDBD-4C17-8E7D-74713B635345}" type="presOf" srcId="{D2A4CABF-1259-45A2-BBDA-31F84F32CCE6}" destId="{8BCDCC0C-CCE9-4741-88C1-2FCD54BF379F}" srcOrd="0" destOrd="0" presId="urn:microsoft.com/office/officeart/2005/8/layout/chevron1"/>
    <dgm:cxn modelId="{60E29EE6-332C-482D-9D3D-281753A246F1}" srcId="{BD2095F9-0860-413B-9706-1CC1FAB36529}" destId="{DA18E03D-2351-461B-BD85-E8B8CDF656E2}" srcOrd="3" destOrd="0" parTransId="{C6EE3BB3-6BDF-40DC-8256-E737456F03A2}" sibTransId="{CA60B2AE-B80F-4A66-9E00-8F15F6578945}"/>
    <dgm:cxn modelId="{12877466-BEA9-4A36-9EF8-92533A69B168}" srcId="{BD2095F9-0860-413B-9706-1CC1FAB36529}" destId="{68527B7E-6493-4F9E-983C-928CC8F5716F}" srcOrd="5" destOrd="0" parTransId="{22001B51-3A87-48E0-B37D-E962BB320CFB}" sibTransId="{15ABF680-3C88-40B3-BCC6-736525C4E768}"/>
    <dgm:cxn modelId="{BC91788D-8045-4A43-B8FF-220951CF6CFB}" type="presOf" srcId="{3A162569-6D6F-45C6-8A4C-AF5943946BBC}" destId="{8EF9352F-073B-40FD-BB8C-5D8C89A739B9}" srcOrd="0" destOrd="0" presId="urn:microsoft.com/office/officeart/2005/8/layout/chevron1"/>
    <dgm:cxn modelId="{5B1C378B-512E-45C1-A8A7-BAAD3AEC01D0}" srcId="{BD2095F9-0860-413B-9706-1CC1FAB36529}" destId="{3A162569-6D6F-45C6-8A4C-AF5943946BBC}" srcOrd="4" destOrd="0" parTransId="{E92FE61C-1635-4D84-81C9-4C896709DECF}" sibTransId="{C7F76BF2-7D9A-4FF7-B39C-6E1E0A9E48B6}"/>
    <dgm:cxn modelId="{9FAE88DC-850E-420D-830B-C549749F542A}" type="presOf" srcId="{EDEB4B52-1482-447B-94BA-9263AE704F7B}" destId="{FC0E83B8-1B4C-4B28-B87D-B36F971FED7A}" srcOrd="0" destOrd="0" presId="urn:microsoft.com/office/officeart/2005/8/layout/chevron1"/>
    <dgm:cxn modelId="{E7BDFE45-BE59-48E4-B8C1-5CB93039F393}" srcId="{BD2095F9-0860-413B-9706-1CC1FAB36529}" destId="{EDEB4B52-1482-447B-94BA-9263AE704F7B}" srcOrd="0" destOrd="0" parTransId="{72998DB1-99FA-4464-876F-F8F987AA620B}" sibTransId="{5F264836-D3D9-4458-8C47-DA34A7D91BB4}"/>
    <dgm:cxn modelId="{EA660750-33EE-405C-B7E8-9B5BAD54DF22}" type="presOf" srcId="{68527B7E-6493-4F9E-983C-928CC8F5716F}" destId="{6C7488B6-552C-41F4-B922-BBFFAB81C291}" srcOrd="0" destOrd="0" presId="urn:microsoft.com/office/officeart/2005/8/layout/chevron1"/>
    <dgm:cxn modelId="{7FA06783-E8D2-43D1-AD6F-E0F56661B65B}" type="presOf" srcId="{9567D464-86AD-4672-9260-89DEA2F4A305}" destId="{2EE392FE-2906-4EAF-97D9-51A8F870532B}" srcOrd="0" destOrd="0" presId="urn:microsoft.com/office/officeart/2005/8/layout/chevron1"/>
    <dgm:cxn modelId="{08DCC3F3-30D8-4AB9-AC46-14169C17F9AB}" srcId="{BD2095F9-0860-413B-9706-1CC1FAB36529}" destId="{D2A4CABF-1259-45A2-BBDA-31F84F32CCE6}" srcOrd="2" destOrd="0" parTransId="{33F6313E-C668-491E-A3F4-0B30B90032DD}" sibTransId="{FCFB629B-E6E2-4B52-BF67-F1FF96E22028}"/>
    <dgm:cxn modelId="{2484E11F-D711-42E7-8CEB-46A5A6BC8630}" srcId="{BD2095F9-0860-413B-9706-1CC1FAB36529}" destId="{9567D464-86AD-4672-9260-89DEA2F4A305}" srcOrd="1" destOrd="0" parTransId="{67461116-F3B7-4517-831A-8F39EAC5CD55}" sibTransId="{4410EB1D-7329-4686-BA3D-15BB767001EF}"/>
    <dgm:cxn modelId="{85F89846-285D-4049-B562-B330348AA132}" type="presOf" srcId="{BD2095F9-0860-413B-9706-1CC1FAB36529}" destId="{413A5820-BFDD-4143-BFE5-BBFC220909E8}" srcOrd="0" destOrd="0" presId="urn:microsoft.com/office/officeart/2005/8/layout/chevron1"/>
    <dgm:cxn modelId="{9D231F8E-D0B9-47C8-84DD-D9E8821434A0}" type="presOf" srcId="{DA18E03D-2351-461B-BD85-E8B8CDF656E2}" destId="{679195B6-F3D3-4696-A1A4-0F80F6E4FC83}" srcOrd="0" destOrd="0" presId="urn:microsoft.com/office/officeart/2005/8/layout/chevron1"/>
    <dgm:cxn modelId="{BAC5DA69-B7B5-4643-86BC-A05ADB0D13A5}" type="presParOf" srcId="{413A5820-BFDD-4143-BFE5-BBFC220909E8}" destId="{FC0E83B8-1B4C-4B28-B87D-B36F971FED7A}" srcOrd="0" destOrd="0" presId="urn:microsoft.com/office/officeart/2005/8/layout/chevron1"/>
    <dgm:cxn modelId="{46F6ABDF-9C57-43D6-9E1E-2E62F8E3928B}" type="presParOf" srcId="{413A5820-BFDD-4143-BFE5-BBFC220909E8}" destId="{359E11DD-D35D-4189-A8E3-6DE75178611C}" srcOrd="1" destOrd="0" presId="urn:microsoft.com/office/officeart/2005/8/layout/chevron1"/>
    <dgm:cxn modelId="{3B1F3465-277F-4E35-A62C-FC07AB21F3CB}" type="presParOf" srcId="{413A5820-BFDD-4143-BFE5-BBFC220909E8}" destId="{2EE392FE-2906-4EAF-97D9-51A8F870532B}" srcOrd="2" destOrd="0" presId="urn:microsoft.com/office/officeart/2005/8/layout/chevron1"/>
    <dgm:cxn modelId="{A568575B-881C-49D9-B138-327A588E8CDC}" type="presParOf" srcId="{413A5820-BFDD-4143-BFE5-BBFC220909E8}" destId="{865CDB97-B2C6-4C95-9719-2555A63AAB6E}" srcOrd="3" destOrd="0" presId="urn:microsoft.com/office/officeart/2005/8/layout/chevron1"/>
    <dgm:cxn modelId="{35AA11CC-E4E3-4310-96EE-4E83E192F534}" type="presParOf" srcId="{413A5820-BFDD-4143-BFE5-BBFC220909E8}" destId="{8BCDCC0C-CCE9-4741-88C1-2FCD54BF379F}" srcOrd="4" destOrd="0" presId="urn:microsoft.com/office/officeart/2005/8/layout/chevron1"/>
    <dgm:cxn modelId="{C5C5D127-9FC1-4520-B3B9-2266859B37F5}" type="presParOf" srcId="{413A5820-BFDD-4143-BFE5-BBFC220909E8}" destId="{9C0278F5-869C-46CC-AFF7-90E6DCF853F6}" srcOrd="5" destOrd="0" presId="urn:microsoft.com/office/officeart/2005/8/layout/chevron1"/>
    <dgm:cxn modelId="{153EF8C6-5431-47A1-839F-87361E107ECF}" type="presParOf" srcId="{413A5820-BFDD-4143-BFE5-BBFC220909E8}" destId="{679195B6-F3D3-4696-A1A4-0F80F6E4FC83}" srcOrd="6" destOrd="0" presId="urn:microsoft.com/office/officeart/2005/8/layout/chevron1"/>
    <dgm:cxn modelId="{DDB20183-983F-411C-A06F-F54C1F761F5F}" type="presParOf" srcId="{413A5820-BFDD-4143-BFE5-BBFC220909E8}" destId="{29E6A05B-F978-435F-A0C8-33BC40337AF6}" srcOrd="7" destOrd="0" presId="urn:microsoft.com/office/officeart/2005/8/layout/chevron1"/>
    <dgm:cxn modelId="{6866E169-953B-47A4-894F-4FFD54BD584C}" type="presParOf" srcId="{413A5820-BFDD-4143-BFE5-BBFC220909E8}" destId="{8EF9352F-073B-40FD-BB8C-5D8C89A739B9}" srcOrd="8" destOrd="0" presId="urn:microsoft.com/office/officeart/2005/8/layout/chevron1"/>
    <dgm:cxn modelId="{A632D174-AFEF-4F8C-82C1-75E6E780782D}" type="presParOf" srcId="{413A5820-BFDD-4143-BFE5-BBFC220909E8}" destId="{33CDF581-F788-46A2-A8C3-98F0D5BF7D1D}" srcOrd="9" destOrd="0" presId="urn:microsoft.com/office/officeart/2005/8/layout/chevron1"/>
    <dgm:cxn modelId="{2773E840-4E87-4F18-AB2C-E24C0CFFBE7C}" type="presParOf" srcId="{413A5820-BFDD-4143-BFE5-BBFC220909E8}" destId="{6C7488B6-552C-41F4-B922-BBFFAB81C291}" srcOrd="10" destOrd="0" presId="urn:microsoft.com/office/officeart/2005/8/layout/chevr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E83B8-1B4C-4B28-B87D-B36F971FED7A}">
      <dsp:nvSpPr>
        <dsp:cNvPr id="0" name=""/>
        <dsp:cNvSpPr/>
      </dsp:nvSpPr>
      <dsp:spPr>
        <a:xfrm>
          <a:off x="4854" y="2703262"/>
          <a:ext cx="1805744" cy="933598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71653" y="2703262"/>
        <a:ext cx="872146" cy="933598"/>
      </dsp:txXfrm>
    </dsp:sp>
    <dsp:sp modelId="{2EE392FE-2906-4EAF-97D9-51A8F870532B}">
      <dsp:nvSpPr>
        <dsp:cNvPr id="0" name=""/>
        <dsp:cNvSpPr/>
      </dsp:nvSpPr>
      <dsp:spPr>
        <a:xfrm>
          <a:off x="1630024" y="2703262"/>
          <a:ext cx="1805744" cy="933598"/>
        </a:xfrm>
        <a:prstGeom prst="chevron">
          <a:avLst/>
        </a:prstGeom>
        <a:solidFill>
          <a:schemeClr val="accent3">
            <a:hueOff val="-1935892"/>
            <a:satOff val="648"/>
            <a:lumOff val="-282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spc="-150" dirty="0">
            <a:latin typeface="Century Gothic" panose="020B0502020202020204" pitchFamily="34" charset="0"/>
          </a:endParaRPr>
        </a:p>
      </dsp:txBody>
      <dsp:txXfrm>
        <a:off x="2096823" y="2703262"/>
        <a:ext cx="872146" cy="933598"/>
      </dsp:txXfrm>
    </dsp:sp>
    <dsp:sp modelId="{8BCDCC0C-CCE9-4741-88C1-2FCD54BF379F}">
      <dsp:nvSpPr>
        <dsp:cNvPr id="0" name=""/>
        <dsp:cNvSpPr/>
      </dsp:nvSpPr>
      <dsp:spPr>
        <a:xfrm>
          <a:off x="3255194" y="2703262"/>
          <a:ext cx="1805744" cy="933598"/>
        </a:xfrm>
        <a:prstGeom prst="chevron">
          <a:avLst/>
        </a:prstGeom>
        <a:solidFill>
          <a:schemeClr val="accent3">
            <a:hueOff val="-3871785"/>
            <a:satOff val="1295"/>
            <a:lumOff val="-5647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3721993" y="2703262"/>
        <a:ext cx="872146" cy="933598"/>
      </dsp:txXfrm>
    </dsp:sp>
    <dsp:sp modelId="{679195B6-F3D3-4696-A1A4-0F80F6E4FC83}">
      <dsp:nvSpPr>
        <dsp:cNvPr id="0" name=""/>
        <dsp:cNvSpPr/>
      </dsp:nvSpPr>
      <dsp:spPr>
        <a:xfrm>
          <a:off x="4880365" y="2703262"/>
          <a:ext cx="1805744" cy="933598"/>
        </a:xfrm>
        <a:prstGeom prst="chevron">
          <a:avLst/>
        </a:prstGeom>
        <a:solidFill>
          <a:schemeClr val="accent3">
            <a:hueOff val="-5807677"/>
            <a:satOff val="1943"/>
            <a:lumOff val="-8471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       </a:t>
          </a:r>
          <a:endParaRPr lang="en-US" sz="1100" kern="1200" dirty="0"/>
        </a:p>
      </dsp:txBody>
      <dsp:txXfrm>
        <a:off x="5347164" y="2703262"/>
        <a:ext cx="872146" cy="933598"/>
      </dsp:txXfrm>
    </dsp:sp>
    <dsp:sp modelId="{8EF9352F-073B-40FD-BB8C-5D8C89A739B9}">
      <dsp:nvSpPr>
        <dsp:cNvPr id="0" name=""/>
        <dsp:cNvSpPr/>
      </dsp:nvSpPr>
      <dsp:spPr>
        <a:xfrm>
          <a:off x="6505535" y="2703262"/>
          <a:ext cx="1805744" cy="933598"/>
        </a:xfrm>
        <a:prstGeom prst="chevron">
          <a:avLst/>
        </a:prstGeom>
        <a:solidFill>
          <a:schemeClr val="accent3">
            <a:hueOff val="-7743570"/>
            <a:satOff val="2590"/>
            <a:lumOff val="-1129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solidFill>
                <a:schemeClr val="bg1"/>
              </a:solidFill>
              <a:latin typeface="Century Gothic" panose="020B0502020202020204" pitchFamily="34" charset="0"/>
            </a:rPr>
            <a:t>Revised Plan</a:t>
          </a:r>
          <a:endParaRPr lang="en-US" sz="1200" b="1" kern="1200" dirty="0">
            <a:solidFill>
              <a:schemeClr val="bg1"/>
            </a:solidFill>
            <a:latin typeface="Century Gothic" panose="020B0502020202020204" pitchFamily="34" charset="0"/>
          </a:endParaRPr>
        </a:p>
      </dsp:txBody>
      <dsp:txXfrm>
        <a:off x="6972334" y="2703262"/>
        <a:ext cx="872146" cy="933598"/>
      </dsp:txXfrm>
    </dsp:sp>
    <dsp:sp modelId="{6C7488B6-552C-41F4-B922-BBFFAB81C291}">
      <dsp:nvSpPr>
        <dsp:cNvPr id="0" name=""/>
        <dsp:cNvSpPr/>
      </dsp:nvSpPr>
      <dsp:spPr>
        <a:xfrm>
          <a:off x="8130705" y="2692030"/>
          <a:ext cx="1805744" cy="956062"/>
        </a:xfrm>
        <a:prstGeom prst="chevron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8608736" y="2692030"/>
        <a:ext cx="849682" cy="9560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E83B8-1B4C-4B28-B87D-B36F971FED7A}">
      <dsp:nvSpPr>
        <dsp:cNvPr id="0" name=""/>
        <dsp:cNvSpPr/>
      </dsp:nvSpPr>
      <dsp:spPr>
        <a:xfrm>
          <a:off x="4326" y="2409255"/>
          <a:ext cx="1609351" cy="832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20356" y="2409255"/>
        <a:ext cx="777291" cy="832060"/>
      </dsp:txXfrm>
    </dsp:sp>
    <dsp:sp modelId="{2EE392FE-2906-4EAF-97D9-51A8F870532B}">
      <dsp:nvSpPr>
        <dsp:cNvPr id="0" name=""/>
        <dsp:cNvSpPr/>
      </dsp:nvSpPr>
      <dsp:spPr>
        <a:xfrm>
          <a:off x="1452742" y="2409255"/>
          <a:ext cx="1609351" cy="832060"/>
        </a:xfrm>
        <a:prstGeom prst="chevron">
          <a:avLst/>
        </a:prstGeom>
        <a:solidFill>
          <a:schemeClr val="accent3">
            <a:hueOff val="-1935892"/>
            <a:satOff val="648"/>
            <a:lumOff val="-282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spc="-150" dirty="0">
            <a:latin typeface="Century Gothic" panose="020B0502020202020204" pitchFamily="34" charset="0"/>
          </a:endParaRPr>
        </a:p>
      </dsp:txBody>
      <dsp:txXfrm>
        <a:off x="1868772" y="2409255"/>
        <a:ext cx="777291" cy="832060"/>
      </dsp:txXfrm>
    </dsp:sp>
    <dsp:sp modelId="{8BCDCC0C-CCE9-4741-88C1-2FCD54BF379F}">
      <dsp:nvSpPr>
        <dsp:cNvPr id="0" name=""/>
        <dsp:cNvSpPr/>
      </dsp:nvSpPr>
      <dsp:spPr>
        <a:xfrm>
          <a:off x="2901159" y="2409255"/>
          <a:ext cx="1609351" cy="832060"/>
        </a:xfrm>
        <a:prstGeom prst="chevron">
          <a:avLst/>
        </a:prstGeom>
        <a:solidFill>
          <a:schemeClr val="accent3">
            <a:hueOff val="-3871785"/>
            <a:satOff val="1295"/>
            <a:lumOff val="-5647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3317189" y="2409255"/>
        <a:ext cx="777291" cy="832060"/>
      </dsp:txXfrm>
    </dsp:sp>
    <dsp:sp modelId="{679195B6-F3D3-4696-A1A4-0F80F6E4FC83}">
      <dsp:nvSpPr>
        <dsp:cNvPr id="0" name=""/>
        <dsp:cNvSpPr/>
      </dsp:nvSpPr>
      <dsp:spPr>
        <a:xfrm>
          <a:off x="4349575" y="2409255"/>
          <a:ext cx="1609351" cy="832060"/>
        </a:xfrm>
        <a:prstGeom prst="chevron">
          <a:avLst/>
        </a:prstGeom>
        <a:solidFill>
          <a:schemeClr val="accent3">
            <a:hueOff val="-5807677"/>
            <a:satOff val="1943"/>
            <a:lumOff val="-8471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       </a:t>
          </a:r>
          <a:endParaRPr lang="en-US" sz="1100" kern="1200" dirty="0"/>
        </a:p>
      </dsp:txBody>
      <dsp:txXfrm>
        <a:off x="4765605" y="2409255"/>
        <a:ext cx="777291" cy="832060"/>
      </dsp:txXfrm>
    </dsp:sp>
    <dsp:sp modelId="{8EF9352F-073B-40FD-BB8C-5D8C89A739B9}">
      <dsp:nvSpPr>
        <dsp:cNvPr id="0" name=""/>
        <dsp:cNvSpPr/>
      </dsp:nvSpPr>
      <dsp:spPr>
        <a:xfrm>
          <a:off x="5797992" y="2409255"/>
          <a:ext cx="1609351" cy="832060"/>
        </a:xfrm>
        <a:prstGeom prst="chevron">
          <a:avLst/>
        </a:prstGeom>
        <a:solidFill>
          <a:schemeClr val="accent3">
            <a:hueOff val="-7743570"/>
            <a:satOff val="2590"/>
            <a:lumOff val="-1129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Revised Plan &amp; Adoption</a:t>
          </a: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6214022" y="2409255"/>
        <a:ext cx="777291" cy="832060"/>
      </dsp:txXfrm>
    </dsp:sp>
    <dsp:sp modelId="{6C7488B6-552C-41F4-B922-BBFFAB81C291}">
      <dsp:nvSpPr>
        <dsp:cNvPr id="0" name=""/>
        <dsp:cNvSpPr/>
      </dsp:nvSpPr>
      <dsp:spPr>
        <a:xfrm>
          <a:off x="7246409" y="2399245"/>
          <a:ext cx="1609351" cy="852080"/>
        </a:xfrm>
        <a:prstGeom prst="chevron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7672449" y="2399245"/>
        <a:ext cx="757271" cy="8520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E83B8-1B4C-4B28-B87D-B36F971FED7A}">
      <dsp:nvSpPr>
        <dsp:cNvPr id="0" name=""/>
        <dsp:cNvSpPr/>
      </dsp:nvSpPr>
      <dsp:spPr>
        <a:xfrm>
          <a:off x="4326" y="2409255"/>
          <a:ext cx="1609351" cy="832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20356" y="2409255"/>
        <a:ext cx="777291" cy="832060"/>
      </dsp:txXfrm>
    </dsp:sp>
    <dsp:sp modelId="{2EE392FE-2906-4EAF-97D9-51A8F870532B}">
      <dsp:nvSpPr>
        <dsp:cNvPr id="0" name=""/>
        <dsp:cNvSpPr/>
      </dsp:nvSpPr>
      <dsp:spPr>
        <a:xfrm>
          <a:off x="1452742" y="2409255"/>
          <a:ext cx="1609351" cy="832060"/>
        </a:xfrm>
        <a:prstGeom prst="chevron">
          <a:avLst/>
        </a:prstGeom>
        <a:solidFill>
          <a:schemeClr val="accent3">
            <a:hueOff val="-1935892"/>
            <a:satOff val="648"/>
            <a:lumOff val="-282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spc="-150" dirty="0">
            <a:latin typeface="Century Gothic" panose="020B0502020202020204" pitchFamily="34" charset="0"/>
          </a:endParaRPr>
        </a:p>
      </dsp:txBody>
      <dsp:txXfrm>
        <a:off x="1868772" y="2409255"/>
        <a:ext cx="777291" cy="832060"/>
      </dsp:txXfrm>
    </dsp:sp>
    <dsp:sp modelId="{8BCDCC0C-CCE9-4741-88C1-2FCD54BF379F}">
      <dsp:nvSpPr>
        <dsp:cNvPr id="0" name=""/>
        <dsp:cNvSpPr/>
      </dsp:nvSpPr>
      <dsp:spPr>
        <a:xfrm>
          <a:off x="2901159" y="2409255"/>
          <a:ext cx="1609351" cy="832060"/>
        </a:xfrm>
        <a:prstGeom prst="chevron">
          <a:avLst/>
        </a:prstGeom>
        <a:solidFill>
          <a:schemeClr val="accent3">
            <a:hueOff val="-3871785"/>
            <a:satOff val="1295"/>
            <a:lumOff val="-5647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3317189" y="2409255"/>
        <a:ext cx="777291" cy="832060"/>
      </dsp:txXfrm>
    </dsp:sp>
    <dsp:sp modelId="{679195B6-F3D3-4696-A1A4-0F80F6E4FC83}">
      <dsp:nvSpPr>
        <dsp:cNvPr id="0" name=""/>
        <dsp:cNvSpPr/>
      </dsp:nvSpPr>
      <dsp:spPr>
        <a:xfrm>
          <a:off x="4349575" y="2409255"/>
          <a:ext cx="1609351" cy="832060"/>
        </a:xfrm>
        <a:prstGeom prst="chevron">
          <a:avLst/>
        </a:prstGeom>
        <a:solidFill>
          <a:schemeClr val="accent3">
            <a:hueOff val="-5807677"/>
            <a:satOff val="1943"/>
            <a:lumOff val="-8471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       </a:t>
          </a:r>
          <a:endParaRPr lang="en-US" sz="1100" kern="1200" dirty="0"/>
        </a:p>
      </dsp:txBody>
      <dsp:txXfrm>
        <a:off x="4765605" y="2409255"/>
        <a:ext cx="777291" cy="832060"/>
      </dsp:txXfrm>
    </dsp:sp>
    <dsp:sp modelId="{8EF9352F-073B-40FD-BB8C-5D8C89A739B9}">
      <dsp:nvSpPr>
        <dsp:cNvPr id="0" name=""/>
        <dsp:cNvSpPr/>
      </dsp:nvSpPr>
      <dsp:spPr>
        <a:xfrm>
          <a:off x="5797992" y="2409255"/>
          <a:ext cx="1609351" cy="832060"/>
        </a:xfrm>
        <a:prstGeom prst="chevron">
          <a:avLst/>
        </a:prstGeom>
        <a:solidFill>
          <a:schemeClr val="accent3">
            <a:hueOff val="-7743570"/>
            <a:satOff val="2590"/>
            <a:lumOff val="-1129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Revised Plan &amp; Adoption</a:t>
          </a: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6214022" y="2409255"/>
        <a:ext cx="777291" cy="832060"/>
      </dsp:txXfrm>
    </dsp:sp>
    <dsp:sp modelId="{6C7488B6-552C-41F4-B922-BBFFAB81C291}">
      <dsp:nvSpPr>
        <dsp:cNvPr id="0" name=""/>
        <dsp:cNvSpPr/>
      </dsp:nvSpPr>
      <dsp:spPr>
        <a:xfrm>
          <a:off x="7246409" y="2399245"/>
          <a:ext cx="1609351" cy="852080"/>
        </a:xfrm>
        <a:prstGeom prst="chevron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7672449" y="2399245"/>
        <a:ext cx="757271" cy="8520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E83B8-1B4C-4B28-B87D-B36F971FED7A}">
      <dsp:nvSpPr>
        <dsp:cNvPr id="0" name=""/>
        <dsp:cNvSpPr/>
      </dsp:nvSpPr>
      <dsp:spPr>
        <a:xfrm>
          <a:off x="4326" y="2409255"/>
          <a:ext cx="1609351" cy="832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20356" y="2409255"/>
        <a:ext cx="777291" cy="832060"/>
      </dsp:txXfrm>
    </dsp:sp>
    <dsp:sp modelId="{2EE392FE-2906-4EAF-97D9-51A8F870532B}">
      <dsp:nvSpPr>
        <dsp:cNvPr id="0" name=""/>
        <dsp:cNvSpPr/>
      </dsp:nvSpPr>
      <dsp:spPr>
        <a:xfrm>
          <a:off x="1452742" y="2409255"/>
          <a:ext cx="1609351" cy="832060"/>
        </a:xfrm>
        <a:prstGeom prst="chevron">
          <a:avLst/>
        </a:prstGeom>
        <a:solidFill>
          <a:schemeClr val="accent3">
            <a:hueOff val="-1935892"/>
            <a:satOff val="648"/>
            <a:lumOff val="-282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spc="-150" dirty="0">
            <a:latin typeface="Century Gothic" panose="020B0502020202020204" pitchFamily="34" charset="0"/>
          </a:endParaRPr>
        </a:p>
      </dsp:txBody>
      <dsp:txXfrm>
        <a:off x="1868772" y="2409255"/>
        <a:ext cx="777291" cy="832060"/>
      </dsp:txXfrm>
    </dsp:sp>
    <dsp:sp modelId="{8BCDCC0C-CCE9-4741-88C1-2FCD54BF379F}">
      <dsp:nvSpPr>
        <dsp:cNvPr id="0" name=""/>
        <dsp:cNvSpPr/>
      </dsp:nvSpPr>
      <dsp:spPr>
        <a:xfrm>
          <a:off x="2901159" y="2409255"/>
          <a:ext cx="1609351" cy="832060"/>
        </a:xfrm>
        <a:prstGeom prst="chevron">
          <a:avLst/>
        </a:prstGeom>
        <a:solidFill>
          <a:schemeClr val="accent3">
            <a:hueOff val="-3871785"/>
            <a:satOff val="1295"/>
            <a:lumOff val="-5647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3317189" y="2409255"/>
        <a:ext cx="777291" cy="832060"/>
      </dsp:txXfrm>
    </dsp:sp>
    <dsp:sp modelId="{679195B6-F3D3-4696-A1A4-0F80F6E4FC83}">
      <dsp:nvSpPr>
        <dsp:cNvPr id="0" name=""/>
        <dsp:cNvSpPr/>
      </dsp:nvSpPr>
      <dsp:spPr>
        <a:xfrm>
          <a:off x="4349575" y="2409255"/>
          <a:ext cx="1609351" cy="832060"/>
        </a:xfrm>
        <a:prstGeom prst="chevron">
          <a:avLst/>
        </a:prstGeom>
        <a:solidFill>
          <a:schemeClr val="accent3">
            <a:hueOff val="-5807677"/>
            <a:satOff val="1943"/>
            <a:lumOff val="-8471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       </a:t>
          </a:r>
          <a:endParaRPr lang="en-US" sz="1100" kern="1200" dirty="0"/>
        </a:p>
      </dsp:txBody>
      <dsp:txXfrm>
        <a:off x="4765605" y="2409255"/>
        <a:ext cx="777291" cy="832060"/>
      </dsp:txXfrm>
    </dsp:sp>
    <dsp:sp modelId="{8EF9352F-073B-40FD-BB8C-5D8C89A739B9}">
      <dsp:nvSpPr>
        <dsp:cNvPr id="0" name=""/>
        <dsp:cNvSpPr/>
      </dsp:nvSpPr>
      <dsp:spPr>
        <a:xfrm>
          <a:off x="5797992" y="2409255"/>
          <a:ext cx="1609351" cy="832060"/>
        </a:xfrm>
        <a:prstGeom prst="chevron">
          <a:avLst/>
        </a:prstGeom>
        <a:solidFill>
          <a:schemeClr val="accent3">
            <a:hueOff val="-7743570"/>
            <a:satOff val="2590"/>
            <a:lumOff val="-1129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Revised Plan &amp; Adoption</a:t>
          </a: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6214022" y="2409255"/>
        <a:ext cx="777291" cy="832060"/>
      </dsp:txXfrm>
    </dsp:sp>
    <dsp:sp modelId="{6C7488B6-552C-41F4-B922-BBFFAB81C291}">
      <dsp:nvSpPr>
        <dsp:cNvPr id="0" name=""/>
        <dsp:cNvSpPr/>
      </dsp:nvSpPr>
      <dsp:spPr>
        <a:xfrm>
          <a:off x="7246409" y="2399245"/>
          <a:ext cx="1609351" cy="852080"/>
        </a:xfrm>
        <a:prstGeom prst="chevron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7672449" y="2399245"/>
        <a:ext cx="757271" cy="85208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0E83B8-1B4C-4B28-B87D-B36F971FED7A}">
      <dsp:nvSpPr>
        <dsp:cNvPr id="0" name=""/>
        <dsp:cNvSpPr/>
      </dsp:nvSpPr>
      <dsp:spPr>
        <a:xfrm>
          <a:off x="4326" y="2409255"/>
          <a:ext cx="1609351" cy="832060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Century Gothic" panose="020B0502020202020204" pitchFamily="34" charset="0"/>
          </a:endParaRPr>
        </a:p>
      </dsp:txBody>
      <dsp:txXfrm>
        <a:off x="420356" y="2409255"/>
        <a:ext cx="777291" cy="832060"/>
      </dsp:txXfrm>
    </dsp:sp>
    <dsp:sp modelId="{2EE392FE-2906-4EAF-97D9-51A8F870532B}">
      <dsp:nvSpPr>
        <dsp:cNvPr id="0" name=""/>
        <dsp:cNvSpPr/>
      </dsp:nvSpPr>
      <dsp:spPr>
        <a:xfrm>
          <a:off x="1452742" y="2409255"/>
          <a:ext cx="1609351" cy="832060"/>
        </a:xfrm>
        <a:prstGeom prst="chevron">
          <a:avLst/>
        </a:prstGeom>
        <a:solidFill>
          <a:schemeClr val="accent3">
            <a:hueOff val="-1935892"/>
            <a:satOff val="648"/>
            <a:lumOff val="-282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50" kern="1200" spc="-150" dirty="0">
            <a:latin typeface="Century Gothic" panose="020B0502020202020204" pitchFamily="34" charset="0"/>
          </a:endParaRPr>
        </a:p>
      </dsp:txBody>
      <dsp:txXfrm>
        <a:off x="1868772" y="2409255"/>
        <a:ext cx="777291" cy="832060"/>
      </dsp:txXfrm>
    </dsp:sp>
    <dsp:sp modelId="{8BCDCC0C-CCE9-4741-88C1-2FCD54BF379F}">
      <dsp:nvSpPr>
        <dsp:cNvPr id="0" name=""/>
        <dsp:cNvSpPr/>
      </dsp:nvSpPr>
      <dsp:spPr>
        <a:xfrm>
          <a:off x="2901159" y="2409255"/>
          <a:ext cx="1609351" cy="832060"/>
        </a:xfrm>
        <a:prstGeom prst="chevron">
          <a:avLst/>
        </a:prstGeom>
        <a:solidFill>
          <a:schemeClr val="accent3">
            <a:hueOff val="-3871785"/>
            <a:satOff val="1295"/>
            <a:lumOff val="-5647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3317189" y="2409255"/>
        <a:ext cx="777291" cy="832060"/>
      </dsp:txXfrm>
    </dsp:sp>
    <dsp:sp modelId="{679195B6-F3D3-4696-A1A4-0F80F6E4FC83}">
      <dsp:nvSpPr>
        <dsp:cNvPr id="0" name=""/>
        <dsp:cNvSpPr/>
      </dsp:nvSpPr>
      <dsp:spPr>
        <a:xfrm>
          <a:off x="4349575" y="2409255"/>
          <a:ext cx="1609351" cy="832060"/>
        </a:xfrm>
        <a:prstGeom prst="chevron">
          <a:avLst/>
        </a:prstGeom>
        <a:solidFill>
          <a:schemeClr val="accent3">
            <a:hueOff val="-5807677"/>
            <a:satOff val="1943"/>
            <a:lumOff val="-8471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          </a:t>
          </a:r>
          <a:endParaRPr lang="en-US" sz="1100" kern="1200" dirty="0"/>
        </a:p>
      </dsp:txBody>
      <dsp:txXfrm>
        <a:off x="4765605" y="2409255"/>
        <a:ext cx="777291" cy="832060"/>
      </dsp:txXfrm>
    </dsp:sp>
    <dsp:sp modelId="{8EF9352F-073B-40FD-BB8C-5D8C89A739B9}">
      <dsp:nvSpPr>
        <dsp:cNvPr id="0" name=""/>
        <dsp:cNvSpPr/>
      </dsp:nvSpPr>
      <dsp:spPr>
        <a:xfrm>
          <a:off x="5797992" y="2409255"/>
          <a:ext cx="1609351" cy="832060"/>
        </a:xfrm>
        <a:prstGeom prst="chevron">
          <a:avLst/>
        </a:prstGeom>
        <a:solidFill>
          <a:schemeClr val="accent3">
            <a:hueOff val="-7743570"/>
            <a:satOff val="2590"/>
            <a:lumOff val="-11294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b="1" kern="1200" dirty="0" smtClean="0">
              <a:latin typeface="Century Gothic" panose="020B0502020202020204" pitchFamily="34" charset="0"/>
            </a:rPr>
            <a:t>Revised Plan &amp; Adoption</a:t>
          </a:r>
          <a:endParaRPr lang="en-US" sz="1200" b="1" kern="1200" dirty="0">
            <a:latin typeface="Century Gothic" panose="020B0502020202020204" pitchFamily="34" charset="0"/>
          </a:endParaRPr>
        </a:p>
      </dsp:txBody>
      <dsp:txXfrm>
        <a:off x="6214022" y="2409255"/>
        <a:ext cx="777291" cy="832060"/>
      </dsp:txXfrm>
    </dsp:sp>
    <dsp:sp modelId="{6C7488B6-552C-41F4-B922-BBFFAB81C291}">
      <dsp:nvSpPr>
        <dsp:cNvPr id="0" name=""/>
        <dsp:cNvSpPr/>
      </dsp:nvSpPr>
      <dsp:spPr>
        <a:xfrm>
          <a:off x="7246409" y="2399245"/>
          <a:ext cx="1609351" cy="852080"/>
        </a:xfrm>
        <a:prstGeom prst="chevron">
          <a:avLst/>
        </a:prstGeom>
        <a:solidFill>
          <a:schemeClr val="accent3">
            <a:hueOff val="-9679462"/>
            <a:satOff val="3238"/>
            <a:lumOff val="-14118"/>
            <a:alphaOff val="0"/>
          </a:schemeClr>
        </a:solid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/>
        </a:p>
      </dsp:txBody>
      <dsp:txXfrm>
        <a:off x="7672449" y="2399245"/>
        <a:ext cx="757271" cy="8520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24AEB9E-9345-4325-9B00-FF12A1B265AE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0D4211-1004-474F-BE2E-F8C714C14B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35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91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961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651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6,500 Mailers (in English and Spanish)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50+ Flyers (in English and Spanish) posted at libraries, community organizations, and cafes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10+ Presentations to Neighborhood Councils, BIDs, and other stakeholders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100+ Facebook Follows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 Website Hits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1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5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53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734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3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167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Tx/>
              <a:buChar char="-"/>
            </a:pPr>
            <a:r>
              <a:rPr lang="en-US" dirty="0" smtClean="0"/>
              <a:t>Places to go (more neighborhood-serving commercial: grocery stores, cafes, restaurants)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Options around Mobility (pick-up and drop-off</a:t>
            </a:r>
            <a:r>
              <a:rPr lang="en-US" baseline="0" dirty="0" smtClean="0"/>
              <a:t> for Uber/Lyft, bicycle, walking, shuttles</a:t>
            </a:r>
            <a:r>
              <a:rPr lang="en-US" dirty="0" smtClean="0"/>
              <a:t>)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Shade from the Valley heat (trees and awnings)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Open space and green spaces (green alleys, pocket parks, etc.)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Amenities along Bike Path (lockers, showers, repair stations)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Connections to LA River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Diversity of Types and cost of housing</a:t>
            </a:r>
          </a:p>
          <a:p>
            <a:pPr marL="174708" indent="-174708">
              <a:buFontTx/>
              <a:buChar char="-"/>
            </a:pPr>
            <a:r>
              <a:rPr lang="en-US" dirty="0" smtClean="0"/>
              <a:t>Safety and cleanliness (at stations, on bike path, on streets)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104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A4E907-AAE1-4717-A346-287C464E61AF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6052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43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6006970"/>
            <a:ext cx="12192000" cy="228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0858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5"/>
            <a:ext cx="27432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2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7"/>
            <a:ext cx="2946400" cy="365125"/>
          </a:xfrm>
        </p:spPr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9" y="6248212"/>
            <a:ext cx="743131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556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53260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body" idx="2"/>
          </p:nvPr>
        </p:nvSpPr>
        <p:spPr>
          <a:xfrm>
            <a:off x="6256364" y="1600202"/>
            <a:ext cx="53260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33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0" y="1295402"/>
            <a:ext cx="12192000" cy="22860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4188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3" y="2743206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543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7727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5"/>
            <a:ext cx="10871200" cy="869951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94468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9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33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5"/>
            <a:ext cx="10769600" cy="869951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025549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4"/>
            <a:ext cx="3556000" cy="365125"/>
          </a:xfrm>
        </p:spPr>
        <p:txBody>
          <a:bodyPr rtlCol="0"/>
          <a:lstStyle/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3"/>
            <a:ext cx="1930400" cy="663579"/>
          </a:xfrm>
        </p:spPr>
        <p:txBody>
          <a:bodyPr rtlCol="0"/>
          <a:lstStyle>
            <a:lvl1pPr>
              <a:defRPr sz="2800"/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11"/>
            <a:ext cx="6096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23742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4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7FBA0D4-6A76-4971-86E7-AB093EE2A7E7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7" y="6248211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3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EC2EAD4-F708-49FC-BCD6-0678AE773B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60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32" indent="-320032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64" indent="-274313" algn="l" rtl="0" eaLnBrk="1" latinLnBrk="0" hangingPunct="1">
        <a:spcBef>
          <a:spcPts val="551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indent="-228594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indent="-228594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indent="-228594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067" indent="-228594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381" indent="-228594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694" indent="-228594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07" indent="-228594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1.pn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witter.com/latnp" TargetMode="External"/><Relationship Id="rId5" Type="http://schemas.openxmlformats.org/officeDocument/2006/relationships/hyperlink" Target="http://www.facebook.com/latnp" TargetMode="External"/><Relationship Id="rId4" Type="http://schemas.openxmlformats.org/officeDocument/2006/relationships/hyperlink" Target="http://www.latnp.org/" TargetMode="External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15.png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9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2.xml"/><Relationship Id="rId15" Type="http://schemas.microsoft.com/office/2007/relationships/hdphoto" Target="../media/hdphoto4.wdp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9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hdphoto" Target="../media/hdphoto3.wdp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15.png"/><Relationship Id="rId10" Type="http://schemas.microsoft.com/office/2007/relationships/hdphoto" Target="../media/hdphoto2.wdp"/><Relationship Id="rId4" Type="http://schemas.openxmlformats.org/officeDocument/2006/relationships/diagramLayout" Target="../diagrams/layout3.xml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hdphoto" Target="../media/hdphoto4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11" Type="http://schemas.openxmlformats.org/officeDocument/2006/relationships/image" Target="../media/image20.png"/><Relationship Id="rId5" Type="http://schemas.openxmlformats.org/officeDocument/2006/relationships/diagramQuickStyle" Target="../diagrams/quickStyl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4" Type="http://schemas.openxmlformats.org/officeDocument/2006/relationships/diagramLayout" Target="../diagrams/layout4.xml"/><Relationship Id="rId9" Type="http://schemas.openxmlformats.org/officeDocument/2006/relationships/image" Target="../media/image19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hdphoto" Target="../media/hdphoto3.wdp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4" Type="http://schemas.openxmlformats.org/officeDocument/2006/relationships/diagramLayout" Target="../diagrams/layout5.xml"/><Relationship Id="rId9" Type="http://schemas.openxmlformats.org/officeDocument/2006/relationships/image" Target="../media/image18.png"/><Relationship Id="rId1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00406" y="4038602"/>
            <a:ext cx="28261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2">
                    <a:lumMod val="75000"/>
                  </a:schemeClr>
                </a:solidFill>
              </a:rPr>
              <a:t>Photo: Mission Meridian(Moule &amp; Polyzoides)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8058" y="4800600"/>
            <a:ext cx="9419660" cy="121920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95000"/>
                  </a:schemeClr>
                </a:solidFill>
              </a:rPr>
              <a:t>orange line TRANSIT NEIGHBORHOOD </a:t>
            </a:r>
            <a:r>
              <a:rPr lang="en-US" sz="3200" dirty="0" smtClean="0">
                <a:solidFill>
                  <a:schemeClr val="tx1">
                    <a:lumMod val="95000"/>
                  </a:schemeClr>
                </a:solidFill>
              </a:rPr>
              <a:t>PLAN</a:t>
            </a:r>
            <a:r>
              <a:rPr lang="en-US" sz="3200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en-US" sz="3200" dirty="0">
                <a:solidFill>
                  <a:schemeClr val="tx1">
                    <a:lumMod val="95000"/>
                  </a:schemeClr>
                </a:solidFill>
              </a:rPr>
            </a:br>
            <a:r>
              <a:rPr lang="en-US" sz="2000" dirty="0" smtClean="0">
                <a:solidFill>
                  <a:schemeClr val="tx1">
                    <a:lumMod val="65000"/>
                  </a:schemeClr>
                </a:solidFill>
              </a:rPr>
              <a:t>PRESENTATION TO VAN NUYS AND NORTH HOLLYWOOD NEIGHBORHOOD COUNCILS</a:t>
            </a:r>
            <a:endParaRPr lang="en-US" sz="27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99937" y="6399491"/>
            <a:ext cx="2209800" cy="304800"/>
          </a:xfrm>
        </p:spPr>
        <p:txBody>
          <a:bodyPr>
            <a:noAutofit/>
          </a:bodyPr>
          <a:lstStyle/>
          <a:p>
            <a:pPr algn="r"/>
            <a:r>
              <a:rPr lang="en-US" sz="900" dirty="0">
                <a:solidFill>
                  <a:schemeClr val="tx1">
                    <a:lumMod val="85000"/>
                  </a:schemeClr>
                </a:solidFill>
              </a:rPr>
              <a:t>Project partially funded by Metro</a:t>
            </a:r>
            <a:endParaRPr lang="en-US" sz="8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7" name="Picture 6" descr="LAMetro-50px.pn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563349" y="6187440"/>
            <a:ext cx="552451" cy="441960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091" r="1780"/>
          <a:stretch/>
        </p:blipFill>
        <p:spPr bwMode="auto">
          <a:xfrm>
            <a:off x="6026593" y="1041219"/>
            <a:ext cx="6165407" cy="2349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1"/>
          <a:stretch/>
        </p:blipFill>
        <p:spPr>
          <a:xfrm>
            <a:off x="0" y="1041219"/>
            <a:ext cx="6151949" cy="38355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4" t="6417" r="407" b="3510"/>
          <a:stretch/>
        </p:blipFill>
        <p:spPr>
          <a:xfrm>
            <a:off x="6134488" y="3367992"/>
            <a:ext cx="2224414" cy="1508808"/>
          </a:xfrm>
          <a:prstGeom prst="rect">
            <a:avLst/>
          </a:prstGeom>
        </p:spPr>
      </p:pic>
      <p:pic>
        <p:nvPicPr>
          <p:cNvPr id="12" name="Picture 3" descr="N:\PHRD\Policy\TODs\Metro TOD Grant Project - Expo and Crenshaw\CENTURY AVIATION\PUBLIC OUTREACH\Public Workshop Fall 2015\Images\Lined with cafes, Weinbergsweg by La Citta Vita (CC BY-SA 2.0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313"/>
          <a:stretch/>
        </p:blipFill>
        <p:spPr bwMode="auto">
          <a:xfrm>
            <a:off x="10199386" y="3367992"/>
            <a:ext cx="2006842" cy="15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81" y="3367991"/>
            <a:ext cx="1998165" cy="15088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9926" y="99555"/>
            <a:ext cx="646846" cy="86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75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14683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Vision for 2040: Van Nuys and Sepulveda Stations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125178" y="4491165"/>
            <a:ext cx="67601" cy="1092814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769053" y="5762392"/>
            <a:ext cx="102694" cy="89302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" t="58809" r="58407" b="4105"/>
          <a:stretch/>
        </p:blipFill>
        <p:spPr>
          <a:xfrm>
            <a:off x="1449831" y="3429000"/>
            <a:ext cx="3962400" cy="2999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377" y="2133600"/>
            <a:ext cx="5133350" cy="3980226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5744940" y="2876393"/>
            <a:ext cx="1951260" cy="1247320"/>
          </a:xfrm>
          <a:prstGeom prst="line">
            <a:avLst/>
          </a:prstGeom>
          <a:ln w="38100" cap="rnd">
            <a:solidFill>
              <a:srgbClr val="F57E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3573412" y="2310087"/>
            <a:ext cx="2217788" cy="1880913"/>
            <a:chOff x="3497212" y="1828800"/>
            <a:chExt cx="2217788" cy="1880913"/>
          </a:xfrm>
        </p:grpSpPr>
        <p:sp>
          <p:nvSpPr>
            <p:cNvPr id="7" name="Rectangle 6"/>
            <p:cNvSpPr/>
            <p:nvPr/>
          </p:nvSpPr>
          <p:spPr>
            <a:xfrm>
              <a:off x="3497212" y="1828800"/>
              <a:ext cx="2217788" cy="1880913"/>
            </a:xfrm>
            <a:prstGeom prst="rect">
              <a:avLst/>
            </a:prstGeom>
            <a:solidFill>
              <a:srgbClr val="F57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47414" y="2076758"/>
              <a:ext cx="1917384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smtClean="0"/>
                <a:t>Van Nuys &amp;</a:t>
              </a:r>
            </a:p>
            <a:p>
              <a:pPr algn="ctr"/>
              <a:r>
                <a:rPr lang="en-US" sz="1400" dirty="0" smtClean="0"/>
                <a:t>Sepulveda Station Area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 smtClean="0"/>
                <a:t>Vision:</a:t>
              </a:r>
            </a:p>
            <a:p>
              <a:pPr algn="ctr"/>
              <a:r>
                <a:rPr lang="en-US" sz="1400" dirty="0" smtClean="0"/>
                <a:t>Regional Gateway –</a:t>
              </a:r>
            </a:p>
            <a:p>
              <a:pPr algn="ctr"/>
              <a:r>
                <a:rPr lang="en-US" sz="1400" dirty="0" smtClean="0"/>
                <a:t>Civic Center &amp; Jobs Hub</a:t>
              </a:r>
              <a:endParaRPr lang="en-US" sz="1400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200" y="1525195"/>
            <a:ext cx="3497212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Century Gothic" panose="020B0502020202020204" pitchFamily="34" charset="0"/>
              </a:rPr>
              <a:t>Enhance the vibrancy of the Civic Center &amp; Van Nuys corridor with day &amp; evening activity; protect existing employment uses in the industrial corridor &amp; accommodate new production &amp; service types; encourage mixed-use development to activate the Sepulveda station area; and promote a variety of housing types.</a:t>
            </a:r>
            <a:endParaRPr lang="en-US" sz="1300" dirty="0">
              <a:latin typeface="Century Gothic" panose="020B0502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5742" y="104919"/>
            <a:ext cx="831554" cy="11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14683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Vision for 2040: North Hollywood Station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125178" y="4491165"/>
            <a:ext cx="67601" cy="1092814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769053" y="5762392"/>
            <a:ext cx="102694" cy="89302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33" y="2282134"/>
            <a:ext cx="4818026" cy="373573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333174" y="3512116"/>
            <a:ext cx="1089958" cy="1062933"/>
          </a:xfrm>
          <a:prstGeom prst="line">
            <a:avLst/>
          </a:prstGeom>
          <a:ln w="38100" cap="rnd">
            <a:solidFill>
              <a:srgbClr val="F57E2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682335" y="1512504"/>
            <a:ext cx="31246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Century Gothic" panose="020B0502020202020204" pitchFamily="34" charset="0"/>
              </a:rPr>
              <a:t>Reinforce NoHo’s character as a regional arts destination and creative jobs hub, with theaters, restaurants, office space and varied housing types; encourage public amenities including pedestrian-friendly streetscapes, a mix of retail and services, and open space.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6334213" y="1895429"/>
            <a:ext cx="2217788" cy="1880913"/>
            <a:chOff x="6438043" y="2354410"/>
            <a:chExt cx="2217788" cy="1880913"/>
          </a:xfrm>
        </p:grpSpPr>
        <p:sp>
          <p:nvSpPr>
            <p:cNvPr id="7" name="Rectangle 6"/>
            <p:cNvSpPr/>
            <p:nvPr/>
          </p:nvSpPr>
          <p:spPr>
            <a:xfrm>
              <a:off x="6438043" y="2354410"/>
              <a:ext cx="2217788" cy="1880913"/>
            </a:xfrm>
            <a:prstGeom prst="rect">
              <a:avLst/>
            </a:prstGeom>
            <a:solidFill>
              <a:srgbClr val="F57E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476113" y="2586101"/>
              <a:ext cx="215321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North Hollywood</a:t>
              </a:r>
            </a:p>
            <a:p>
              <a:pPr algn="ctr"/>
              <a:r>
                <a:rPr lang="en-US" sz="1400" dirty="0" smtClean="0"/>
                <a:t>Station Area</a:t>
              </a:r>
            </a:p>
            <a:p>
              <a:pPr algn="ctr"/>
              <a:endParaRPr lang="en-US" sz="1400" dirty="0"/>
            </a:p>
            <a:p>
              <a:pPr algn="ctr"/>
              <a:r>
                <a:rPr lang="en-US" sz="1400" dirty="0" smtClean="0"/>
                <a:t>VISION:</a:t>
              </a:r>
            </a:p>
            <a:p>
              <a:pPr algn="ctr"/>
              <a:r>
                <a:rPr lang="en-US" sz="1400" dirty="0" smtClean="0"/>
                <a:t>Creative Industry</a:t>
              </a:r>
              <a:r>
                <a:rPr lang="en-US" sz="1400" dirty="0"/>
                <a:t> </a:t>
              </a:r>
              <a:r>
                <a:rPr lang="en-US" sz="1400" dirty="0" smtClean="0"/>
                <a:t>&amp; Performing Arts Hub</a:t>
              </a: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45"/>
          <a:stretch/>
        </p:blipFill>
        <p:spPr>
          <a:xfrm>
            <a:off x="9979449" y="3575991"/>
            <a:ext cx="2032760" cy="2825689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" t="2583" r="36290" b="12759"/>
          <a:stretch/>
        </p:blipFill>
        <p:spPr>
          <a:xfrm>
            <a:off x="6423132" y="3971096"/>
            <a:ext cx="2013473" cy="2067421"/>
          </a:xfrm>
          <a:prstGeom prst="rect">
            <a:avLst/>
          </a:prstGeom>
          <a:ln w="38100" cap="sq">
            <a:solidFill>
              <a:schemeClr val="tx1"/>
            </a:solidFill>
            <a:miter lim="8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557" y="5043202"/>
            <a:ext cx="2630546" cy="147783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5951" y="94637"/>
            <a:ext cx="839227" cy="11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83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583" y="1464276"/>
            <a:ext cx="4569941" cy="28034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63931" y="4251423"/>
            <a:ext cx="47080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  <a:buClr>
                <a:srgbClr val="819353"/>
              </a:buClr>
            </a:pPr>
            <a:r>
              <a:rPr lang="en-US" sz="1400" dirty="0" smtClean="0">
                <a:latin typeface="Century Gothic" panose="020B0502020202020204" pitchFamily="34" charset="0"/>
              </a:rPr>
              <a:t>Rendering of proposed Van Nuys Blvd. light rail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381000" y="228600"/>
            <a:ext cx="8714683" cy="990600"/>
          </a:xfrm>
          <a:prstGeom prst="rect">
            <a:avLst/>
          </a:prstGeom>
          <a:noFill/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The Future of Mobility in the San Fernando Valley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8742" y="114477"/>
            <a:ext cx="824421" cy="11047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1402080"/>
            <a:ext cx="7162800" cy="5372100"/>
          </a:xfrm>
          <a:prstGeom prst="rect">
            <a:avLst/>
          </a:prstGeom>
        </p:spPr>
      </p:pic>
      <p:sp>
        <p:nvSpPr>
          <p:cNvPr id="13" name="Freeform 12"/>
          <p:cNvSpPr/>
          <p:nvPr/>
        </p:nvSpPr>
        <p:spPr>
          <a:xfrm>
            <a:off x="4193540" y="5652909"/>
            <a:ext cx="701040" cy="534531"/>
          </a:xfrm>
          <a:custGeom>
            <a:avLst/>
            <a:gdLst>
              <a:gd name="connsiteX0" fmla="*/ 0 w 1714500"/>
              <a:gd name="connsiteY0" fmla="*/ 0 h 1303020"/>
              <a:gd name="connsiteX1" fmla="*/ 0 w 1714500"/>
              <a:gd name="connsiteY1" fmla="*/ 0 h 1303020"/>
              <a:gd name="connsiteX2" fmla="*/ 68580 w 1714500"/>
              <a:gd name="connsiteY2" fmla="*/ 0 h 1303020"/>
              <a:gd name="connsiteX3" fmla="*/ 1432560 w 1714500"/>
              <a:gd name="connsiteY3" fmla="*/ 7620 h 1303020"/>
              <a:gd name="connsiteX4" fmla="*/ 1447800 w 1714500"/>
              <a:gd name="connsiteY4" fmla="*/ 320040 h 1303020"/>
              <a:gd name="connsiteX5" fmla="*/ 1714500 w 1714500"/>
              <a:gd name="connsiteY5" fmla="*/ 1074420 h 1303020"/>
              <a:gd name="connsiteX6" fmla="*/ 1402080 w 1714500"/>
              <a:gd name="connsiteY6" fmla="*/ 1082040 h 1303020"/>
              <a:gd name="connsiteX7" fmla="*/ 1424940 w 1714500"/>
              <a:gd name="connsiteY7" fmla="*/ 1303020 h 1303020"/>
              <a:gd name="connsiteX8" fmla="*/ 746760 w 1714500"/>
              <a:gd name="connsiteY8" fmla="*/ 1295400 h 1303020"/>
              <a:gd name="connsiteX9" fmla="*/ 586740 w 1714500"/>
              <a:gd name="connsiteY9" fmla="*/ 1097280 h 1303020"/>
              <a:gd name="connsiteX10" fmla="*/ 502920 w 1714500"/>
              <a:gd name="connsiteY10" fmla="*/ 845820 h 1303020"/>
              <a:gd name="connsiteX11" fmla="*/ 419100 w 1714500"/>
              <a:gd name="connsiteY11" fmla="*/ 647700 h 1303020"/>
              <a:gd name="connsiteX12" fmla="*/ 358140 w 1714500"/>
              <a:gd name="connsiteY12" fmla="*/ 480060 h 1303020"/>
              <a:gd name="connsiteX13" fmla="*/ 213360 w 1714500"/>
              <a:gd name="connsiteY13" fmla="*/ 358140 h 1303020"/>
              <a:gd name="connsiteX14" fmla="*/ 22860 w 1714500"/>
              <a:gd name="connsiteY14" fmla="*/ 99060 h 1303020"/>
              <a:gd name="connsiteX15" fmla="*/ 0 w 1714500"/>
              <a:gd name="connsiteY15" fmla="*/ 0 h 1303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714500" h="1303020">
                <a:moveTo>
                  <a:pt x="0" y="0"/>
                </a:moveTo>
                <a:lnTo>
                  <a:pt x="0" y="0"/>
                </a:lnTo>
                <a:lnTo>
                  <a:pt x="68580" y="0"/>
                </a:lnTo>
                <a:lnTo>
                  <a:pt x="1432560" y="7620"/>
                </a:lnTo>
                <a:lnTo>
                  <a:pt x="1447800" y="320040"/>
                </a:lnTo>
                <a:lnTo>
                  <a:pt x="1714500" y="1074420"/>
                </a:lnTo>
                <a:lnTo>
                  <a:pt x="1402080" y="1082040"/>
                </a:lnTo>
                <a:lnTo>
                  <a:pt x="1424940" y="1303020"/>
                </a:lnTo>
                <a:lnTo>
                  <a:pt x="746760" y="1295400"/>
                </a:lnTo>
                <a:lnTo>
                  <a:pt x="586740" y="1097280"/>
                </a:lnTo>
                <a:lnTo>
                  <a:pt x="502920" y="845820"/>
                </a:lnTo>
                <a:lnTo>
                  <a:pt x="419100" y="647700"/>
                </a:lnTo>
                <a:lnTo>
                  <a:pt x="358140" y="480060"/>
                </a:lnTo>
                <a:lnTo>
                  <a:pt x="213360" y="358140"/>
                </a:lnTo>
                <a:lnTo>
                  <a:pt x="22860" y="99060"/>
                </a:lnTo>
                <a:lnTo>
                  <a:pt x="0" y="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2762250" y="5342528"/>
            <a:ext cx="738754" cy="606236"/>
          </a:xfrm>
          <a:custGeom>
            <a:avLst/>
            <a:gdLst>
              <a:gd name="connsiteX0" fmla="*/ 0 w 1798320"/>
              <a:gd name="connsiteY0" fmla="*/ 91440 h 1478280"/>
              <a:gd name="connsiteX1" fmla="*/ 22860 w 1798320"/>
              <a:gd name="connsiteY1" fmla="*/ 15240 h 1478280"/>
              <a:gd name="connsiteX2" fmla="*/ 1798320 w 1798320"/>
              <a:gd name="connsiteY2" fmla="*/ 0 h 1478280"/>
              <a:gd name="connsiteX3" fmla="*/ 1783080 w 1798320"/>
              <a:gd name="connsiteY3" fmla="*/ 1463040 h 1478280"/>
              <a:gd name="connsiteX4" fmla="*/ 198120 w 1798320"/>
              <a:gd name="connsiteY4" fmla="*/ 1478280 h 1478280"/>
              <a:gd name="connsiteX5" fmla="*/ 236220 w 1798320"/>
              <a:gd name="connsiteY5" fmla="*/ 1280160 h 1478280"/>
              <a:gd name="connsiteX6" fmla="*/ 304800 w 1798320"/>
              <a:gd name="connsiteY6" fmla="*/ 1143000 h 1478280"/>
              <a:gd name="connsiteX7" fmla="*/ 312420 w 1798320"/>
              <a:gd name="connsiteY7" fmla="*/ 1005840 h 1478280"/>
              <a:gd name="connsiteX8" fmla="*/ 236220 w 1798320"/>
              <a:gd name="connsiteY8" fmla="*/ 800100 h 1478280"/>
              <a:gd name="connsiteX9" fmla="*/ 182880 w 1798320"/>
              <a:gd name="connsiteY9" fmla="*/ 624840 h 1478280"/>
              <a:gd name="connsiteX10" fmla="*/ 114300 w 1798320"/>
              <a:gd name="connsiteY10" fmla="*/ 548640 h 1478280"/>
              <a:gd name="connsiteX11" fmla="*/ 68580 w 1798320"/>
              <a:gd name="connsiteY11" fmla="*/ 403860 h 1478280"/>
              <a:gd name="connsiteX12" fmla="*/ 38100 w 1798320"/>
              <a:gd name="connsiteY12" fmla="*/ 281940 h 1478280"/>
              <a:gd name="connsiteX13" fmla="*/ 0 w 1798320"/>
              <a:gd name="connsiteY13" fmla="*/ 9144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798320" h="1478280">
                <a:moveTo>
                  <a:pt x="0" y="91440"/>
                </a:moveTo>
                <a:lnTo>
                  <a:pt x="22860" y="15240"/>
                </a:lnTo>
                <a:lnTo>
                  <a:pt x="1798320" y="0"/>
                </a:lnTo>
                <a:lnTo>
                  <a:pt x="1783080" y="1463040"/>
                </a:lnTo>
                <a:lnTo>
                  <a:pt x="198120" y="1478280"/>
                </a:lnTo>
                <a:lnTo>
                  <a:pt x="236220" y="1280160"/>
                </a:lnTo>
                <a:lnTo>
                  <a:pt x="304800" y="1143000"/>
                </a:lnTo>
                <a:lnTo>
                  <a:pt x="312420" y="1005840"/>
                </a:lnTo>
                <a:lnTo>
                  <a:pt x="236220" y="800100"/>
                </a:lnTo>
                <a:lnTo>
                  <a:pt x="182880" y="624840"/>
                </a:lnTo>
                <a:lnTo>
                  <a:pt x="114300" y="548640"/>
                </a:lnTo>
                <a:lnTo>
                  <a:pt x="68580" y="403860"/>
                </a:lnTo>
                <a:lnTo>
                  <a:pt x="38100" y="281940"/>
                </a:lnTo>
                <a:lnTo>
                  <a:pt x="0" y="91440"/>
                </a:ln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1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ounded Rectangle 54"/>
          <p:cNvSpPr/>
          <p:nvPr/>
        </p:nvSpPr>
        <p:spPr>
          <a:xfrm>
            <a:off x="3368018" y="1414432"/>
            <a:ext cx="2601556" cy="5014949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>
            <a:off x="6388138" y="1414432"/>
            <a:ext cx="2565897" cy="5014949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>
            <a:off x="9372600" y="1414432"/>
            <a:ext cx="2486619" cy="5014949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3" name="Rounded Rectangle 52"/>
          <p:cNvSpPr/>
          <p:nvPr/>
        </p:nvSpPr>
        <p:spPr>
          <a:xfrm>
            <a:off x="304799" y="1414432"/>
            <a:ext cx="2644655" cy="5014949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10091918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What We’ve Heard – Key Themes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16462" y="2919795"/>
            <a:ext cx="2632993" cy="585405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DESIRE FOR DESTINATIONS &amp; NEIGHBOROHOD-SERVING USES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45554" y="4262735"/>
            <a:ext cx="2286000" cy="675454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DIVERSITY OF TYPES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COST OF HOUSING</a:t>
            </a:r>
          </a:p>
        </p:txBody>
      </p:sp>
      <p:sp>
        <p:nvSpPr>
          <p:cNvPr id="4" name="AutoShape 16" descr="Image result for tree icon"/>
          <p:cNvSpPr>
            <a:spLocks noChangeAspect="1" noChangeArrowheads="1"/>
          </p:cNvSpPr>
          <p:nvPr/>
        </p:nvSpPr>
        <p:spPr bwMode="auto">
          <a:xfrm>
            <a:off x="1831975" y="794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485039" y="2880333"/>
            <a:ext cx="2286000" cy="1104489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SHADE FROM THE VALLEY HEAT</a:t>
            </a:r>
          </a:p>
        </p:txBody>
      </p:sp>
      <p:sp>
        <p:nvSpPr>
          <p:cNvPr id="24" name="AutoShape 20" descr="Image result for parking ico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82425" y="5960412"/>
            <a:ext cx="2286000" cy="644337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AMENITIES NEAR BIKE PATH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554591" y="2919795"/>
            <a:ext cx="2286000" cy="759757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KEEP DENSITY CLOSER TO STATIONS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505093" y="2940542"/>
            <a:ext cx="2286000" cy="762822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OPTIONS AROUND MOBILITY 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464676" y="4403859"/>
            <a:ext cx="2286000" cy="1335742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SAFETY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CLEANLINESS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9417967" y="5841797"/>
            <a:ext cx="2450289" cy="792069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PEDESTRIAN-FRIENDLY DESIGN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&amp;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 WAYFINDING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3557580" y="1498267"/>
            <a:ext cx="2148602" cy="342879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GETTING AROUND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>
            <a:off x="711025" y="1498268"/>
            <a:ext cx="1826017" cy="342879"/>
          </a:xfrm>
          <a:prstGeom prst="rect">
            <a:avLst/>
          </a:prstGeom>
          <a:noFill/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PLACES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>
            <a:off x="6784583" y="1498267"/>
            <a:ext cx="1826017" cy="342879"/>
          </a:xfrm>
          <a:prstGeom prst="rect">
            <a:avLst/>
          </a:prstGeom>
          <a:noFill/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LIVABILITY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>
            <a:off x="9639368" y="1498268"/>
            <a:ext cx="1826017" cy="342879"/>
          </a:xfrm>
          <a:prstGeom prst="rect">
            <a:avLst/>
          </a:prstGeom>
          <a:noFill/>
        </p:spPr>
        <p:txBody>
          <a:bodyPr vert="horz" anchor="ctr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DESIGN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448610" y="5791200"/>
            <a:ext cx="2466789" cy="541358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NEED FOR AFFORDABLE HOUSING &amp; SOCIAL SERVICES</a:t>
            </a:r>
            <a:endParaRPr lang="en-US" sz="1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927" y="81419"/>
            <a:ext cx="857172" cy="11486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181" y="3381290"/>
            <a:ext cx="1402360" cy="14023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317" y="4262735"/>
            <a:ext cx="2002957" cy="200295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5997" y="3288220"/>
            <a:ext cx="1398124" cy="139812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088" y="4573344"/>
            <a:ext cx="1488535" cy="148853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177" y="3212497"/>
            <a:ext cx="1659370" cy="165937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1" y="1653894"/>
            <a:ext cx="1585823" cy="15858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33" y="4607530"/>
            <a:ext cx="1675050" cy="16750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653" y="1816323"/>
            <a:ext cx="1206803" cy="1206803"/>
          </a:xfrm>
          <a:prstGeom prst="rect">
            <a:avLst/>
          </a:prstGeom>
        </p:spPr>
      </p:pic>
      <p:sp>
        <p:nvSpPr>
          <p:cNvPr id="64" name="Title 1"/>
          <p:cNvSpPr txBox="1">
            <a:spLocks/>
          </p:cNvSpPr>
          <p:nvPr/>
        </p:nvSpPr>
        <p:spPr>
          <a:xfrm>
            <a:off x="482425" y="4495796"/>
            <a:ext cx="2286000" cy="685800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OPEN SPACE </a:t>
            </a:r>
            <a:r>
              <a:rPr lang="en-US" sz="1400" dirty="0" smtClean="0">
                <a:solidFill>
                  <a:schemeClr val="tx1">
                    <a:lumMod val="95000"/>
                  </a:schemeClr>
                </a:solidFill>
              </a:rPr>
              <a:t>&amp; </a:t>
            </a:r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GREEN SPACE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3488881" y="4510087"/>
            <a:ext cx="2286000" cy="647288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95000"/>
                  </a:schemeClr>
                </a:solidFill>
              </a:rPr>
              <a:t>ADEQUATE PARKING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3488881" y="6008000"/>
            <a:ext cx="2286000" cy="377273"/>
          </a:xfrm>
          <a:prstGeom prst="rect">
            <a:avLst/>
          </a:prstGeom>
          <a:noFill/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400" dirty="0">
                <a:solidFill>
                  <a:schemeClr val="tx1">
                    <a:lumMod val="85000"/>
                  </a:schemeClr>
                </a:solidFill>
              </a:rPr>
              <a:t>SAFE </a:t>
            </a:r>
            <a:r>
              <a:rPr lang="en-US" sz="1400" dirty="0" smtClean="0">
                <a:solidFill>
                  <a:schemeClr val="tx1">
                    <a:lumMod val="85000"/>
                  </a:schemeClr>
                </a:solidFill>
              </a:rPr>
              <a:t>CROSSINGS</a:t>
            </a:r>
            <a:endParaRPr lang="en-US" sz="1400" dirty="0">
              <a:solidFill>
                <a:schemeClr val="tx1">
                  <a:lumMod val="85000"/>
                </a:schemeClr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566" y="1463812"/>
            <a:ext cx="1853840" cy="185384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022" y="4644511"/>
            <a:ext cx="1937137" cy="193713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899" y="3288220"/>
            <a:ext cx="1290638" cy="129063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988" y="1826251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0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5394" y="148281"/>
            <a:ext cx="10091918" cy="990600"/>
          </a:xfrm>
          <a:prstGeom prst="rect">
            <a:avLst/>
          </a:prstGeom>
          <a:noFill/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Key Strategies: Housing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448" y="1412442"/>
            <a:ext cx="705364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Generous system of bonus development rights will incentivize public benefits (affordable housing, open space,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Ensure compliance with State Density Bonus and local Transit-Oriented Communities program</a:t>
            </a:r>
          </a:p>
          <a:p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Allow </a:t>
            </a: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Fourplex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/Triplex zones in selected R1 areas to accommodate anticipated growth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Regulate form and frontage to ensure compatibility with existing neighborhood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Overall </a:t>
            </a:r>
            <a:r>
              <a:rPr lang="en-US" sz="2000" dirty="0"/>
              <a:t>Goal: Maximize production of new </a:t>
            </a:r>
            <a:r>
              <a:rPr lang="en-US" sz="2000" dirty="0" smtClean="0"/>
              <a:t>housing, including affordable units, </a:t>
            </a:r>
            <a:r>
              <a:rPr lang="en-US" sz="2000" dirty="0"/>
              <a:t>while encouraging preservation of existing rent-stabilized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4532" y="71795"/>
            <a:ext cx="877404" cy="11757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3"/>
          <a:stretch/>
        </p:blipFill>
        <p:spPr>
          <a:xfrm rot="5400000">
            <a:off x="7211888" y="1610610"/>
            <a:ext cx="4874058" cy="468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32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5394" y="148281"/>
            <a:ext cx="10091918" cy="990600"/>
          </a:xfrm>
          <a:prstGeom prst="rect">
            <a:avLst/>
          </a:prstGeom>
          <a:noFill/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Key Strategies: Residential Amenity Zones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300" y="1394520"/>
            <a:ext cx="5715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Goal: Encourage complete, walkable neighborhoods by allowing select neighborhood-serving commercial uses in residential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Examples: Daycare, salon/barbershop, bodegas/</a:t>
            </a:r>
            <a:r>
              <a:rPr lang="en-US" sz="2400" dirty="0" err="1">
                <a:solidFill>
                  <a:schemeClr val="tx1">
                    <a:lumMod val="95000"/>
                  </a:schemeClr>
                </a:solidFill>
              </a:rPr>
              <a:t>tienditas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, coffee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Regulations TBD: Parking, frontage, use, limits on floor size,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hours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“Residential Amenity” zones will have same zoning metrics as </a:t>
            </a:r>
            <a:r>
              <a:rPr lang="en-US" sz="2400" dirty="0" smtClean="0">
                <a:solidFill>
                  <a:schemeClr val="tx1">
                    <a:lumMod val="95000"/>
                  </a:schemeClr>
                </a:solidFill>
              </a:rPr>
              <a:t>Residential </a:t>
            </a:r>
            <a:r>
              <a:rPr lang="en-US" sz="2400" dirty="0">
                <a:solidFill>
                  <a:schemeClr val="tx1">
                    <a:lumMod val="95000"/>
                  </a:schemeClr>
                </a:solidFill>
              </a:rPr>
              <a:t>zones, with slightly increased development rights to incentivize mixed uses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953" y="61918"/>
            <a:ext cx="870753" cy="11668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36" y="1679331"/>
            <a:ext cx="5662247" cy="4246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9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25394" y="148281"/>
            <a:ext cx="10091918" cy="990600"/>
          </a:xfrm>
          <a:prstGeom prst="rect">
            <a:avLst/>
          </a:prstGeom>
          <a:noFill/>
        </p:spPr>
        <p:txBody>
          <a:bodyPr vert="horz" anchor="ctr"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 </a:t>
            </a:r>
            <a:b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Key Strategies: The Future of Industrial Land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52" y="1373122"/>
            <a:ext cx="4940687" cy="3327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2781" y="1373122"/>
            <a:ext cx="5130831" cy="33279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8547" y="4395786"/>
            <a:ext cx="476269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u="sng" dirty="0" smtClean="0">
              <a:solidFill>
                <a:schemeClr val="tx1">
                  <a:lumMod val="9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600" u="sng" dirty="0" smtClean="0">
                <a:solidFill>
                  <a:schemeClr val="tx1">
                    <a:lumMod val="95000"/>
                  </a:schemeClr>
                </a:solidFill>
              </a:rPr>
              <a:t>ISSUES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Smaller lot size than typical Ind. areas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Heterogeneous mix of uses &amp; industries, regardless of zoning on the ground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Large number of variances granted b/c of auto-body spray booths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35972" y="4395786"/>
            <a:ext cx="4984447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600" u="sng" dirty="0" smtClean="0">
              <a:solidFill>
                <a:schemeClr val="bg1">
                  <a:lumMod val="65000"/>
                  <a:lumOff val="35000"/>
                </a:schemeClr>
              </a:solidFill>
              <a:latin typeface="Trebuchet MS" panose="020B0603020202020204" pitchFamily="34" charset="0"/>
            </a:endParaRPr>
          </a:p>
          <a:p>
            <a:pPr algn="ctr"/>
            <a:r>
              <a:rPr lang="en-US" sz="1600" u="sng" dirty="0" smtClean="0">
                <a:solidFill>
                  <a:schemeClr val="tx1">
                    <a:lumMod val="95000"/>
                  </a:schemeClr>
                </a:solidFill>
              </a:rPr>
              <a:t>OPPORTUNITIES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New </a:t>
            </a:r>
            <a:r>
              <a:rPr lang="en-US" sz="1600" dirty="0" err="1" smtClean="0">
                <a:solidFill>
                  <a:schemeClr val="tx1">
                    <a:lumMod val="95000"/>
                  </a:schemeClr>
                </a:solidFill>
              </a:rPr>
              <a:t>re:code</a:t>
            </a: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 zoning categories that allow detailed regulation of use &amp; frontage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New types of businesses with need for Creative Office space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</a:rPr>
              <a:t>Proximity to incoming transit 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3612" y="109491"/>
            <a:ext cx="825902" cy="11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14683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Key Strategies: First Mile/Last Mile Plans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125178" y="4491165"/>
            <a:ext cx="67601" cy="1092814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769053" y="5762392"/>
            <a:ext cx="102694" cy="89302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228600" y="1676400"/>
            <a:ext cx="6707124" cy="45218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52399" y="1447800"/>
            <a:ext cx="541866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Metro grant requires TNP team to study pedestrian, bike, and bus links to new transit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LADCP will collaborate with LADOT, Bureau of Street Services, and City Council to prioritize street improvements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FM/LM studies have identified need for street trees, wayfinding,  and lighting improvements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6773367" y="1388533"/>
            <a:ext cx="4644631" cy="5410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95" y="74775"/>
            <a:ext cx="854049" cy="114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2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 - FOR INTERNAL USE ONLY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73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1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DRAFT - FOR INTERNAL USE ONLY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5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Areas in Context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42" y="1476669"/>
            <a:ext cx="6955536" cy="530696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442532"/>
              </p:ext>
            </p:extLst>
          </p:nvPr>
        </p:nvGraphicFramePr>
        <p:xfrm>
          <a:off x="7511044" y="1476669"/>
          <a:ext cx="4328790" cy="5251584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1194515">
                  <a:extLst>
                    <a:ext uri="{9D8B030D-6E8A-4147-A177-3AD203B41FA5}">
                      <a16:colId xmlns:a16="http://schemas.microsoft.com/office/drawing/2014/main" val="2580713594"/>
                    </a:ext>
                  </a:extLst>
                </a:gridCol>
                <a:gridCol w="1080752">
                  <a:extLst>
                    <a:ext uri="{9D8B030D-6E8A-4147-A177-3AD203B41FA5}">
                      <a16:colId xmlns:a16="http://schemas.microsoft.com/office/drawing/2014/main" val="48043874"/>
                    </a:ext>
                  </a:extLst>
                </a:gridCol>
                <a:gridCol w="1008443">
                  <a:extLst>
                    <a:ext uri="{9D8B030D-6E8A-4147-A177-3AD203B41FA5}">
                      <a16:colId xmlns:a16="http://schemas.microsoft.com/office/drawing/2014/main" val="2731760301"/>
                    </a:ext>
                  </a:extLst>
                </a:gridCol>
                <a:gridCol w="1045080">
                  <a:extLst>
                    <a:ext uri="{9D8B030D-6E8A-4147-A177-3AD203B41FA5}">
                      <a16:colId xmlns:a16="http://schemas.microsoft.com/office/drawing/2014/main" val="1233093769"/>
                    </a:ext>
                  </a:extLst>
                </a:gridCol>
              </a:tblGrid>
              <a:tr h="1407286">
                <a:tc>
                  <a:txBody>
                    <a:bodyPr/>
                    <a:lstStyle/>
                    <a:p>
                      <a:pPr algn="l"/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Population (2018)</a:t>
                      </a: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Land Area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Median</a:t>
                      </a:r>
                      <a:b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Household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Income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71963"/>
                  </a:ext>
                </a:extLst>
              </a:tr>
              <a:tr h="140728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Van</a:t>
                      </a:r>
                      <a:r>
                        <a:rPr lang="en-US" sz="1400" baseline="0" dirty="0" smtClean="0">
                          <a:latin typeface="+mn-lt"/>
                        </a:rPr>
                        <a:t> Nuys/</a:t>
                      </a:r>
                    </a:p>
                    <a:p>
                      <a:pPr algn="l"/>
                      <a:r>
                        <a:rPr lang="en-US" sz="1400" baseline="0" dirty="0" smtClean="0">
                          <a:latin typeface="+mn-lt"/>
                        </a:rPr>
                        <a:t>Sepulveda</a:t>
                      </a:r>
                    </a:p>
                    <a:p>
                      <a:pPr algn="l"/>
                      <a:r>
                        <a:rPr lang="en-US" sz="1400" dirty="0" smtClean="0">
                          <a:solidFill>
                            <a:schemeClr val="bg1"/>
                          </a:solidFill>
                          <a:latin typeface="+mn-lt"/>
                        </a:rPr>
                        <a:t>Station Area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62,000</a:t>
                      </a:r>
                    </a:p>
                    <a:p>
                      <a:pPr algn="l"/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4.5 </a:t>
                      </a:r>
                      <a:r>
                        <a:rPr lang="en-US" sz="1400" dirty="0" err="1" smtClean="0">
                          <a:latin typeface="+mn-lt"/>
                        </a:rPr>
                        <a:t>sq</a:t>
                      </a:r>
                      <a:r>
                        <a:rPr lang="en-US" sz="1400" baseline="0" dirty="0" smtClean="0">
                          <a:latin typeface="+mn-lt"/>
                        </a:rPr>
                        <a:t> mi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+mn-lt"/>
                        </a:rPr>
                        <a:t>$46,127</a:t>
                      </a:r>
                    </a:p>
                    <a:p>
                      <a:pPr algn="l"/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550329"/>
                  </a:ext>
                </a:extLst>
              </a:tr>
              <a:tr h="140728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North</a:t>
                      </a:r>
                      <a:r>
                        <a:rPr lang="en-US" sz="1400" baseline="0" dirty="0" smtClean="0">
                          <a:latin typeface="+mn-lt"/>
                        </a:rPr>
                        <a:t> Hollywood Station Area</a:t>
                      </a:r>
                      <a:endParaRPr lang="en-US" sz="1400" dirty="0" smtClean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43,000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2.85 </a:t>
                      </a:r>
                      <a:r>
                        <a:rPr lang="en-US" sz="1400" dirty="0" err="1" smtClean="0">
                          <a:latin typeface="+mn-lt"/>
                        </a:rPr>
                        <a:t>sq</a:t>
                      </a:r>
                      <a:r>
                        <a:rPr lang="en-US" sz="1400" dirty="0" smtClean="0">
                          <a:latin typeface="+mn-lt"/>
                        </a:rPr>
                        <a:t> mi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$45,930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71151375"/>
                  </a:ext>
                </a:extLst>
              </a:tr>
              <a:tr h="1029726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City of LA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3.95 million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469 </a:t>
                      </a:r>
                      <a:r>
                        <a:rPr lang="en-US" sz="1400" dirty="0" err="1" smtClean="0">
                          <a:latin typeface="+mn-lt"/>
                        </a:rPr>
                        <a:t>sq</a:t>
                      </a:r>
                      <a:r>
                        <a:rPr lang="en-US" sz="1400" dirty="0" smtClean="0">
                          <a:latin typeface="+mn-lt"/>
                        </a:rPr>
                        <a:t> mi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latin typeface="+mn-lt"/>
                        </a:rPr>
                        <a:t>$54,501</a:t>
                      </a:r>
                      <a:endParaRPr lang="en-US" sz="140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 marL="79635" marR="79635" marT="39817" marB="39817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6497230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849" y="148257"/>
            <a:ext cx="799212" cy="107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73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14683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</a:t>
            </a:r>
            <a:r>
              <a:rPr 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PLAN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/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Next Steps</a:t>
            </a:r>
            <a:endParaRPr lang="en-US" sz="3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2125178" y="4491165"/>
            <a:ext cx="67601" cy="1092814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0769053" y="5762392"/>
            <a:ext cx="102694" cy="893022"/>
          </a:xfrm>
          <a:prstGeom prst="rect">
            <a:avLst/>
          </a:prstGeom>
          <a:solidFill>
            <a:srgbClr val="3B3B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Left Brace 1"/>
          <p:cNvSpPr/>
          <p:nvPr/>
        </p:nvSpPr>
        <p:spPr>
          <a:xfrm>
            <a:off x="228600" y="1676400"/>
            <a:ext cx="6707124" cy="452181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57200" y="1524000"/>
            <a:ext cx="452485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Determine details of Public Benefits Incentive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Work with new zoning code to determine Form, Frontage, and Use regulations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Continue writing Draft Environmental Impact Report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058" y="77049"/>
            <a:ext cx="852352" cy="11421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86400" y="1524000"/>
            <a:ext cx="6388274" cy="4401205"/>
          </a:xfrm>
          <a:prstGeom prst="rect">
            <a:avLst/>
          </a:prstGeom>
          <a:noFill/>
          <a:ln w="38100">
            <a:solidFill>
              <a:schemeClr val="tx1">
                <a:lumMod val="9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OPEN HOUSE MEETINGS</a:t>
            </a:r>
          </a:p>
          <a:p>
            <a:r>
              <a:rPr lang="en-US" sz="2800" u="sng" dirty="0" smtClean="0"/>
              <a:t>Van Nuys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Wed. January 22, 5-8 p.m.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Marvin </a:t>
            </a:r>
            <a:r>
              <a:rPr lang="en-US" sz="2800" dirty="0" err="1" smtClean="0"/>
              <a:t>Braude</a:t>
            </a:r>
            <a:r>
              <a:rPr lang="en-US" sz="2800" dirty="0" smtClean="0"/>
              <a:t> Bldg. Room 1A &amp; 1B, 6262 Van Nuys Blvd.</a:t>
            </a:r>
            <a:br>
              <a:rPr lang="en-US" sz="2800" dirty="0" smtClean="0"/>
            </a:br>
            <a:endParaRPr lang="en-US" sz="2800" dirty="0" smtClean="0"/>
          </a:p>
          <a:p>
            <a:pPr marL="0" lvl="1"/>
            <a:r>
              <a:rPr lang="en-US" sz="2800" u="sng" dirty="0" smtClean="0"/>
              <a:t>North Hollywood</a:t>
            </a:r>
            <a:endParaRPr lang="en-US" sz="2800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Thurs. </a:t>
            </a:r>
            <a:r>
              <a:rPr lang="en-US" sz="2800" dirty="0"/>
              <a:t>January </a:t>
            </a:r>
            <a:r>
              <a:rPr lang="en-US" sz="2800" dirty="0" smtClean="0"/>
              <a:t>30, 5-7:30 </a:t>
            </a:r>
            <a:r>
              <a:rPr lang="en-US" sz="2800" dirty="0"/>
              <a:t>p.m.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North Hollywood Regional Library</a:t>
            </a:r>
            <a:br>
              <a:rPr lang="en-US" sz="2800" dirty="0" smtClean="0"/>
            </a:br>
            <a:r>
              <a:rPr lang="en-US" sz="2800" dirty="0" smtClean="0"/>
              <a:t>5211 Tujunga Ave.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4730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714683" cy="990600"/>
          </a:xfrm>
          <a:noFill/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Next Steps: Stay </a:t>
            </a:r>
            <a:r>
              <a:rPr lang="en-US" sz="32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Connected</a:t>
            </a:r>
            <a:endParaRPr lang="en-US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00967" y="4834285"/>
            <a:ext cx="3581395" cy="152339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b="1" dirty="0" smtClean="0">
                <a:latin typeface="Century Gothic" panose="020B0502020202020204" pitchFamily="34" charset="0"/>
              </a:rPr>
              <a:t>Jordan </a:t>
            </a:r>
            <a:r>
              <a:rPr lang="en-US" sz="2600" b="1" dirty="0" err="1" smtClean="0">
                <a:latin typeface="Century Gothic" panose="020B0502020202020204" pitchFamily="34" charset="0"/>
              </a:rPr>
              <a:t>Fraade</a:t>
            </a:r>
            <a:endParaRPr lang="en-US" sz="2600" b="1" dirty="0">
              <a:latin typeface="Century Gothic" panose="020B0502020202020204" pitchFamily="34" charset="0"/>
            </a:endParaRP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City Planning Assistant</a:t>
            </a: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Jordan.Fraade@lacity.org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818.374.9902</a:t>
            </a:r>
            <a:endParaRPr lang="en-US" sz="2400" dirty="0"/>
          </a:p>
          <a:p>
            <a:pPr marL="365751" lvl="1" indent="0">
              <a:buNone/>
            </a:pPr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100967" y="1759837"/>
            <a:ext cx="3188247" cy="140229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b="1" dirty="0">
                <a:latin typeface="Century Gothic" panose="020B0502020202020204" pitchFamily="34" charset="0"/>
              </a:rPr>
              <a:t>David Olivo</a:t>
            </a: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Senior City </a:t>
            </a:r>
            <a:r>
              <a:rPr lang="en-US" sz="1600" dirty="0">
                <a:latin typeface="Century Gothic" panose="020B0502020202020204" pitchFamily="34" charset="0"/>
              </a:rPr>
              <a:t>Planner</a:t>
            </a: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David.Olivo@lacity.org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818.374.9915</a:t>
            </a:r>
            <a:endParaRPr lang="en-US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38" t="5172" r="10038"/>
          <a:stretch/>
        </p:blipFill>
        <p:spPr bwMode="auto">
          <a:xfrm>
            <a:off x="6172200" y="1467991"/>
            <a:ext cx="4324704" cy="3427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6705600" y="4876800"/>
            <a:ext cx="3638904" cy="16002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Visit us at: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@</a:t>
            </a:r>
            <a:r>
              <a:rPr lang="en-US" sz="1800" dirty="0"/>
              <a:t>  </a:t>
            </a:r>
            <a:r>
              <a:rPr lang="en-US" sz="1800" dirty="0">
                <a:hlinkClick r:id="rId4"/>
              </a:rPr>
              <a:t>www.latnp.org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n-US" sz="1800" dirty="0">
                <a:hlinkClick r:id="rId5"/>
              </a:rPr>
              <a:t>www.facebook.com/latnp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      </a:t>
            </a:r>
            <a:r>
              <a:rPr lang="en-US" sz="1800" dirty="0">
                <a:hlinkClick r:id="rId6"/>
              </a:rPr>
              <a:t>www.twitter.com/latnp</a:t>
            </a:r>
            <a:r>
              <a:rPr lang="en-US" sz="1800" dirty="0"/>
              <a:t> </a:t>
            </a:r>
          </a:p>
          <a:p>
            <a:endParaRPr lang="en-US" sz="2400" dirty="0"/>
          </a:p>
        </p:txBody>
      </p:sp>
      <p:pic>
        <p:nvPicPr>
          <p:cNvPr id="13" name="Picture 12" descr="Image result for facebook icon white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68091" y="6049687"/>
            <a:ext cx="301148" cy="3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2" descr="Image result for facebook icon white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66"/>
          <a:stretch/>
        </p:blipFill>
        <p:spPr bwMode="auto">
          <a:xfrm>
            <a:off x="6768091" y="5658032"/>
            <a:ext cx="301148" cy="30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/>
          <p:cNvSpPr txBox="1">
            <a:spLocks/>
          </p:cNvSpPr>
          <p:nvPr/>
        </p:nvSpPr>
        <p:spPr>
          <a:xfrm>
            <a:off x="1100967" y="3278941"/>
            <a:ext cx="3581395" cy="1438535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sz="2600" b="1" dirty="0" err="1" smtClean="0">
                <a:latin typeface="Century Gothic" panose="020B0502020202020204" pitchFamily="34" charset="0"/>
              </a:rPr>
              <a:t>Lynell</a:t>
            </a:r>
            <a:r>
              <a:rPr lang="en-US" sz="2600" b="1" dirty="0" smtClean="0">
                <a:latin typeface="Century Gothic" panose="020B0502020202020204" pitchFamily="34" charset="0"/>
              </a:rPr>
              <a:t> Washington</a:t>
            </a:r>
            <a:endParaRPr lang="en-US" sz="2600" b="1" dirty="0">
              <a:latin typeface="Century Gothic" panose="020B0502020202020204" pitchFamily="34" charset="0"/>
            </a:endParaRP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City Planner</a:t>
            </a: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Lynell.Washington@lacity.org</a:t>
            </a:r>
            <a:endParaRPr lang="en-US" sz="1600" dirty="0">
              <a:latin typeface="Century Gothic" panose="020B0502020202020204" pitchFamily="34" charset="0"/>
            </a:endParaRPr>
          </a:p>
          <a:p>
            <a:pPr marL="45719" indent="0">
              <a:spcBef>
                <a:spcPts val="0"/>
              </a:spcBef>
              <a:buNone/>
            </a:pPr>
            <a:r>
              <a:rPr lang="en-US" sz="1600" dirty="0" smtClean="0">
                <a:latin typeface="Century Gothic" panose="020B0502020202020204" pitchFamily="34" charset="0"/>
              </a:rPr>
              <a:t>818.374.7556</a:t>
            </a:r>
            <a:endParaRPr lang="en-US" sz="16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8373" y="93835"/>
            <a:ext cx="839826" cy="112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166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3105" y="360405"/>
            <a:ext cx="8153400" cy="990600"/>
          </a:xfrm>
          <a:prstGeom prst="rect">
            <a:avLst/>
          </a:prstGeom>
        </p:spPr>
        <p:txBody>
          <a:bodyPr vert="horz" anchor="ctr">
            <a:normAutofit fontScale="7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 smtClean="0">
                <a:solidFill>
                  <a:schemeClr val="tx1">
                    <a:lumMod val="95000"/>
                  </a:schemeClr>
                </a:solidFill>
              </a:rPr>
              <a:t>Project Timeline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105" y="1413210"/>
            <a:ext cx="90678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2016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Initial Workshops (July)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Outreach to local stakeholders (Neighborhood Councils, BIDs, VICA, ACT-LA)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2017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Ongoing work on zone development with </a:t>
            </a:r>
            <a:r>
              <a:rPr lang="en-US" sz="2000" dirty="0" err="1" smtClean="0">
                <a:solidFill>
                  <a:schemeClr val="tx1">
                    <a:lumMod val="95000"/>
                  </a:schemeClr>
                </a:solidFill>
              </a:rPr>
              <a:t>re:code</a:t>
            </a: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 LA team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Draft Market Study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Initial Concepts community meetings (November)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2018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Updated Concepts presentations to Neighborhood Councils (July-Aug)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EIR Scoping Meeting (July)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>
                  <a:lumMod val="9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2019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Ongoing work on EIR and zone development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tx1">
                    <a:lumMod val="95000"/>
                  </a:schemeClr>
                </a:solidFill>
              </a:rPr>
              <a:t>Community Outreach and Open Houses (Oct 2019-Jan 2020)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060" y="77084"/>
            <a:ext cx="823628" cy="11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617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645103653"/>
              </p:ext>
            </p:extLst>
          </p:nvPr>
        </p:nvGraphicFramePr>
        <p:xfrm>
          <a:off x="1130643" y="74141"/>
          <a:ext cx="9941305" cy="6340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TextBox 12"/>
          <p:cNvSpPr txBox="1"/>
          <p:nvPr/>
        </p:nvSpPr>
        <p:spPr>
          <a:xfrm>
            <a:off x="9793507" y="3050341"/>
            <a:ext cx="11978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Adoption</a:t>
            </a:r>
          </a:p>
        </p:txBody>
      </p:sp>
      <p:sp>
        <p:nvSpPr>
          <p:cNvPr id="12" name="TextBox 24"/>
          <p:cNvSpPr txBox="1"/>
          <p:nvPr/>
        </p:nvSpPr>
        <p:spPr>
          <a:xfrm>
            <a:off x="6292826" y="2968932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Environmental Review</a:t>
            </a:r>
          </a:p>
        </p:txBody>
      </p:sp>
      <p:pic>
        <p:nvPicPr>
          <p:cNvPr id="13" name="Picture 2" descr="http://www.clker.com/cliparts/c/N/E/9/f/f/men-at-work-sign-hi.png"/>
          <p:cNvPicPr>
            <a:picLocks noChangeAspect="1" noChangeArrowheads="1"/>
          </p:cNvPicPr>
          <p:nvPr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2144" y="4177593"/>
            <a:ext cx="1198739" cy="1072872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4" name="Picture 4" descr="https://image.freepik.com/free-icon/audience-in-presentation-of-business_318-64901.png"/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8189" y="4168518"/>
            <a:ext cx="1081947" cy="1081947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5" name="Picture 8" descr="http://hudsonarealibrary.com/wp-content/uploads/2012/08/board_icon1.png"/>
          <p:cNvPicPr>
            <a:picLocks noChangeAspect="1" noChangeArrowheads="1"/>
          </p:cNvPicPr>
          <p:nvPr/>
        </p:nvPicPr>
        <p:blipFill>
          <a:blip r:embed="rId9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69903" y="4211095"/>
            <a:ext cx="1082184" cy="1082184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6" name="Picture 10" descr="http://geertmeulenbelt.files.wordpress.com/2014/10/icon-ygg-report.png"/>
          <p:cNvPicPr>
            <a:picLocks noChangeAspect="1" noChangeArrowheads="1"/>
          </p:cNvPicPr>
          <p:nvPr/>
        </p:nvPicPr>
        <p:blipFill>
          <a:blip r:embed="rId10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6095" y="4211095"/>
            <a:ext cx="1082184" cy="1082184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7" name="Picture 12" descr="http://myphonehelpdesk.com/Support-for-Windows-Live-Hotmail/wp-content/uploads/2015/08/gearsICON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5098" y="4211191"/>
            <a:ext cx="1472318" cy="996600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pic>
        <p:nvPicPr>
          <p:cNvPr id="18" name="Picture 14" descr="http://publicdomainvectors.org/photos/1415972949.png"/>
          <p:cNvPicPr>
            <a:picLocks noChangeAspect="1" noChangeArrowheads="1"/>
          </p:cNvPicPr>
          <p:nvPr/>
        </p:nvPicPr>
        <p:blipFill>
          <a:blip r:embed="rId13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8655" y="4177594"/>
            <a:ext cx="1265599" cy="1030198"/>
          </a:xfrm>
          <a:prstGeom prst="rect">
            <a:avLst/>
          </a:prstGeom>
          <a:solidFill>
            <a:schemeClr val="dk1"/>
          </a:solidFill>
          <a:ln>
            <a:noFill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19" name="TextBox 12"/>
          <p:cNvSpPr txBox="1"/>
          <p:nvPr/>
        </p:nvSpPr>
        <p:spPr>
          <a:xfrm>
            <a:off x="3107759" y="2978750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Plan Development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1520568" y="2978749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21" name="TextBox 12"/>
          <p:cNvSpPr txBox="1"/>
          <p:nvPr/>
        </p:nvSpPr>
        <p:spPr>
          <a:xfrm>
            <a:off x="4649266" y="2873958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Concept Plan         &amp; Public Feedback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359827" y="2371117"/>
            <a:ext cx="135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23" name="TextBox 12"/>
          <p:cNvSpPr txBox="1"/>
          <p:nvPr/>
        </p:nvSpPr>
        <p:spPr>
          <a:xfrm>
            <a:off x="9658675" y="2370548"/>
            <a:ext cx="13535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smtClean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2020-2021</a:t>
            </a:r>
          </a:p>
          <a:p>
            <a:pPr algn="ctr"/>
            <a:endParaRPr lang="en-US" sz="1600" dirty="0">
              <a:solidFill>
                <a:schemeClr val="tx1">
                  <a:lumMod val="9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TextBox 12"/>
          <p:cNvSpPr txBox="1"/>
          <p:nvPr/>
        </p:nvSpPr>
        <p:spPr>
          <a:xfrm>
            <a:off x="2717694" y="2370548"/>
            <a:ext cx="135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25" name="TextBox 12"/>
          <p:cNvSpPr txBox="1"/>
          <p:nvPr/>
        </p:nvSpPr>
        <p:spPr>
          <a:xfrm>
            <a:off x="5099514" y="2370548"/>
            <a:ext cx="135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6292827" y="2370548"/>
            <a:ext cx="135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81000" y="228600"/>
            <a:ext cx="8382000" cy="990600"/>
          </a:xfrm>
          <a:prstGeom prst="rect">
            <a:avLst/>
          </a:prstGeom>
          <a:noFill/>
        </p:spPr>
        <p:txBody>
          <a:bodyPr>
            <a:normAutofit fontScale="90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</a:t>
            </a:r>
            <a:br>
              <a:rPr lang="en-US" sz="360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Overview: Timeline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12"/>
          <p:cNvSpPr txBox="1"/>
          <p:nvPr/>
        </p:nvSpPr>
        <p:spPr>
          <a:xfrm>
            <a:off x="7793349" y="2382639"/>
            <a:ext cx="1353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tx1">
                    <a:lumMod val="95000"/>
                  </a:schemeClr>
                </a:solidFill>
                <a:latin typeface="Century Gothic" panose="020B0502020202020204" pitchFamily="34" charset="0"/>
              </a:rPr>
              <a:t>2020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05" y="76392"/>
            <a:ext cx="760434" cy="10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48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1434962" y="3441333"/>
            <a:ext cx="1846922" cy="2959467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1468510" y="4423010"/>
            <a:ext cx="1868864" cy="7448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-177800">
              <a:spcBef>
                <a:spcPts val="500"/>
              </a:spcBef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Focus Groups with community groups, BIDs</a:t>
            </a:r>
          </a:p>
          <a:p>
            <a:pPr marL="177800" indent="-177800">
              <a:spcBef>
                <a:spcPts val="500"/>
              </a:spcBef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Presentations to Neighborhood </a:t>
            </a:r>
            <a:r>
              <a:rPr lang="en-US" sz="1200" dirty="0" smtClean="0">
                <a:latin typeface="Century Gothic" panose="020B0502020202020204" pitchFamily="34" charset="0"/>
              </a:rPr>
              <a:t>Councils</a:t>
            </a:r>
            <a:endParaRPr lang="en-US" sz="1200" dirty="0">
              <a:latin typeface="Century Gothic" panose="020B0502020202020204" pitchFamily="34" charset="0"/>
            </a:endParaRPr>
          </a:p>
          <a:p>
            <a:pPr marL="177800" indent="-177800">
              <a:spcBef>
                <a:spcPts val="500"/>
              </a:spcBef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4 Public Visioning Workshops</a:t>
            </a:r>
          </a:p>
          <a:p>
            <a:pPr marL="177800" indent="-177800">
              <a:spcBef>
                <a:spcPts val="500"/>
              </a:spcBef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Walking Tours</a:t>
            </a:r>
          </a:p>
          <a:p>
            <a:pPr lvl="1"/>
            <a:endParaRPr lang="en-US" dirty="0"/>
          </a:p>
        </p:txBody>
      </p:sp>
      <p:graphicFrame>
        <p:nvGraphicFramePr>
          <p:cNvPr id="37" name="Diagram 36"/>
          <p:cNvGraphicFramePr/>
          <p:nvPr>
            <p:extLst/>
          </p:nvPr>
        </p:nvGraphicFramePr>
        <p:xfrm>
          <a:off x="1675335" y="-381000"/>
          <a:ext cx="8860087" cy="565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" name="TextBox 12"/>
          <p:cNvSpPr txBox="1"/>
          <p:nvPr/>
        </p:nvSpPr>
        <p:spPr>
          <a:xfrm>
            <a:off x="9215846" y="2299158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Century Gothic" panose="020B0502020202020204" pitchFamily="34" charset="0"/>
              </a:rPr>
              <a:t>Implementation</a:t>
            </a:r>
          </a:p>
        </p:txBody>
      </p:sp>
      <p:sp>
        <p:nvSpPr>
          <p:cNvPr id="55" name="TextBox 24"/>
          <p:cNvSpPr txBox="1"/>
          <p:nvPr/>
        </p:nvSpPr>
        <p:spPr>
          <a:xfrm>
            <a:off x="6248401" y="2209904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Environmental Review</a:t>
            </a:r>
          </a:p>
        </p:txBody>
      </p:sp>
      <p:pic>
        <p:nvPicPr>
          <p:cNvPr id="2062" name="Picture 14" descr="http://publicdomainvectors.org/photos/1415972949.png"/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64" y="3629057"/>
            <a:ext cx="887297" cy="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12"/>
          <p:cNvSpPr txBox="1"/>
          <p:nvPr/>
        </p:nvSpPr>
        <p:spPr>
          <a:xfrm>
            <a:off x="3357682" y="2196008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Plan Development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917690" y="2204291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Overview: Timeline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4724400" y="2111957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Concept </a:t>
            </a:r>
            <a:r>
              <a:rPr lang="en-US" sz="1200" b="1" dirty="0">
                <a:latin typeface="Century Gothic" panose="020B0502020202020204" pitchFamily="34" charset="0"/>
              </a:rPr>
              <a:t>Plan         &amp; Public Feedback</a:t>
            </a:r>
          </a:p>
        </p:txBody>
      </p:sp>
      <p:sp>
        <p:nvSpPr>
          <p:cNvPr id="20" name="TextBox 12"/>
          <p:cNvSpPr txBox="1"/>
          <p:nvPr/>
        </p:nvSpPr>
        <p:spPr>
          <a:xfrm>
            <a:off x="1434961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pic>
        <p:nvPicPr>
          <p:cNvPr id="26" name="Picture 2" descr="http://www.clker.com/cliparts/c/N/E/9/f/f/men-at-work-sign-hi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264" y="3719984"/>
            <a:ext cx="603809" cy="5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mage.freepik.com/free-icon/audience-in-presentation-of-business_318-64901.png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6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64" y="3677544"/>
            <a:ext cx="625289" cy="6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hudsonarealibrary.com/wp-content/uploads/2012/08/board_icon1.png"/>
          <p:cNvPicPr>
            <a:picLocks noChangeAspect="1" noChangeArrowheads="1"/>
          </p:cNvPicPr>
          <p:nvPr/>
        </p:nvPicPr>
        <p:blipFill>
          <a:blip r:embed="rId12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91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679" y="3449095"/>
            <a:ext cx="1082184" cy="10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geertmeulenbelt.files.wordpress.com/2014/10/icon-ygg-report.png"/>
          <p:cNvPicPr>
            <a:picLocks noChangeAspect="1" noChangeArrowheads="1"/>
          </p:cNvPicPr>
          <p:nvPr/>
        </p:nvPicPr>
        <p:blipFill>
          <a:blip r:embed="rId14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8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961" y="3687036"/>
            <a:ext cx="606302" cy="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myphonehelpdesk.com/Support-for-Windows-Live-Hotmail/wp-content/uploads/2015/08/gearsICON.png"/>
          <p:cNvPicPr>
            <a:picLocks noChangeAspect="1" noChangeArrowheads="1"/>
          </p:cNvPicPr>
          <p:nvPr/>
        </p:nvPicPr>
        <p:blipFill>
          <a:blip r:embed="rId16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864" y="3674223"/>
            <a:ext cx="933573" cy="6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>
            <a:off x="4471537" y="2011454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7382865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Chevron 32"/>
          <p:cNvSpPr/>
          <p:nvPr/>
        </p:nvSpPr>
        <p:spPr>
          <a:xfrm>
            <a:off x="3048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5905758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8801358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TextBox 12"/>
          <p:cNvSpPr txBox="1"/>
          <p:nvPr/>
        </p:nvSpPr>
        <p:spPr>
          <a:xfrm>
            <a:off x="6124222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38" name="TextBox 12"/>
          <p:cNvSpPr txBox="1"/>
          <p:nvPr/>
        </p:nvSpPr>
        <p:spPr>
          <a:xfrm>
            <a:off x="2978264" y="1589710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39" name="TextBox 12"/>
          <p:cNvSpPr txBox="1"/>
          <p:nvPr/>
        </p:nvSpPr>
        <p:spPr>
          <a:xfrm>
            <a:off x="5084783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43" name="TextBox 12"/>
          <p:cNvSpPr txBox="1"/>
          <p:nvPr/>
        </p:nvSpPr>
        <p:spPr>
          <a:xfrm>
            <a:off x="7748476" y="1609116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2020-2021</a:t>
            </a:r>
          </a:p>
          <a:p>
            <a:pPr algn="ctr"/>
            <a:endParaRPr lang="en-US" sz="1200" dirty="0" smtClean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3321" y="140451"/>
            <a:ext cx="805038" cy="107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8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3037005" y="3441333"/>
            <a:ext cx="1687395" cy="2959467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aphicFrame>
        <p:nvGraphicFramePr>
          <p:cNvPr id="37" name="Diagram 36"/>
          <p:cNvGraphicFramePr/>
          <p:nvPr>
            <p:extLst/>
          </p:nvPr>
        </p:nvGraphicFramePr>
        <p:xfrm>
          <a:off x="1675335" y="-381000"/>
          <a:ext cx="8860087" cy="565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" name="TextBox 12"/>
          <p:cNvSpPr txBox="1"/>
          <p:nvPr/>
        </p:nvSpPr>
        <p:spPr>
          <a:xfrm>
            <a:off x="9215846" y="2299158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Century Gothic" panose="020B0502020202020204" pitchFamily="34" charset="0"/>
              </a:rPr>
              <a:t>Implementation</a:t>
            </a:r>
          </a:p>
        </p:txBody>
      </p:sp>
      <p:sp>
        <p:nvSpPr>
          <p:cNvPr id="55" name="TextBox 24"/>
          <p:cNvSpPr txBox="1"/>
          <p:nvPr/>
        </p:nvSpPr>
        <p:spPr>
          <a:xfrm>
            <a:off x="6248401" y="2209904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Environmental Review</a:t>
            </a:r>
          </a:p>
        </p:txBody>
      </p:sp>
      <p:sp>
        <p:nvSpPr>
          <p:cNvPr id="61" name="TextBox 12"/>
          <p:cNvSpPr txBox="1"/>
          <p:nvPr/>
        </p:nvSpPr>
        <p:spPr>
          <a:xfrm>
            <a:off x="3357682" y="2196008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Plan Development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917690" y="2204291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 </a:t>
            </a: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Overview</a:t>
            </a: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Timeline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4724400" y="2111957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Concept </a:t>
            </a:r>
            <a:r>
              <a:rPr lang="en-US" sz="1200" b="1" dirty="0">
                <a:latin typeface="Century Gothic" panose="020B0502020202020204" pitchFamily="34" charset="0"/>
              </a:rPr>
              <a:t>Plan         &amp; Public Feedback</a:t>
            </a:r>
          </a:p>
        </p:txBody>
      </p:sp>
      <p:pic>
        <p:nvPicPr>
          <p:cNvPr id="26" name="Picture 2" descr="http://www.clker.com/cliparts/c/N/E/9/f/f/men-at-work-sign-hi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264" y="3719984"/>
            <a:ext cx="603809" cy="5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mage.freepik.com/free-icon/audience-in-presentation-of-business_318-6490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64" y="3677544"/>
            <a:ext cx="625289" cy="6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hudsonarealibrary.com/wp-content/uploads/2012/08/board_icon1.pn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91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679" y="3449095"/>
            <a:ext cx="1082184" cy="10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geertmeulenbelt.files.wordpress.com/2014/10/icon-ygg-report.png"/>
          <p:cNvPicPr>
            <a:picLocks noChangeAspect="1" noChangeArrowheads="1"/>
          </p:cNvPicPr>
          <p:nvPr/>
        </p:nvPicPr>
        <p:blipFill>
          <a:blip r:embed="rId13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8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961" y="3687036"/>
            <a:ext cx="606302" cy="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>
            <a:off x="4496658" y="1981200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7382865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5860873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878578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24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4" name="TextBox 12"/>
          <p:cNvSpPr txBox="1"/>
          <p:nvPr/>
        </p:nvSpPr>
        <p:spPr>
          <a:xfrm>
            <a:off x="2977478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2017</a:t>
            </a:r>
            <a:endParaRPr lang="en-US" sz="1200" dirty="0">
              <a:solidFill>
                <a:schemeClr val="tx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5" name="Picture 12" descr="http://myphonehelpdesk.com/Support-for-Windows-Live-Hotmail/wp-content/uploads/2015/08/gearsICON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864" y="3674223"/>
            <a:ext cx="933573" cy="6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4" descr="http://publicdomainvectors.org/photos/1415972949.png"/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3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64" y="3629057"/>
            <a:ext cx="887297" cy="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>
          <a:xfrm>
            <a:off x="3048000" y="4476711"/>
            <a:ext cx="1808286" cy="7448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Review of Existing Regulations</a:t>
            </a:r>
          </a:p>
          <a:p>
            <a:pPr marL="173038" indent="-173038"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Market </a:t>
            </a:r>
            <a:r>
              <a:rPr lang="en-US" sz="1200" dirty="0" smtClean="0">
                <a:latin typeface="Century Gothic" panose="020B0502020202020204" pitchFamily="34" charset="0"/>
              </a:rPr>
              <a:t>Study</a:t>
            </a:r>
          </a:p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Feasibility </a:t>
            </a:r>
            <a:r>
              <a:rPr lang="en-US" sz="1200" dirty="0">
                <a:latin typeface="Century Gothic" panose="020B0502020202020204" pitchFamily="34" charset="0"/>
              </a:rPr>
              <a:t>Analysis</a:t>
            </a:r>
          </a:p>
          <a:p>
            <a:pPr marL="173038" indent="-173038">
              <a:buClr>
                <a:srgbClr val="80A244"/>
              </a:buClr>
            </a:pPr>
            <a:r>
              <a:rPr lang="en-US" sz="1200" dirty="0">
                <a:latin typeface="Century Gothic" panose="020B0502020202020204" pitchFamily="34" charset="0"/>
              </a:rPr>
              <a:t>Initial Concepts</a:t>
            </a:r>
          </a:p>
          <a:p>
            <a:pPr lvl="1"/>
            <a:endParaRPr lang="en-US" dirty="0"/>
          </a:p>
        </p:txBody>
      </p:sp>
      <p:sp>
        <p:nvSpPr>
          <p:cNvPr id="51" name="TextBox 12"/>
          <p:cNvSpPr txBox="1"/>
          <p:nvPr/>
        </p:nvSpPr>
        <p:spPr>
          <a:xfrm>
            <a:off x="1434961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52" name="TextBox 12"/>
          <p:cNvSpPr txBox="1"/>
          <p:nvPr/>
        </p:nvSpPr>
        <p:spPr>
          <a:xfrm>
            <a:off x="6124222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54" name="TextBox 12"/>
          <p:cNvSpPr txBox="1"/>
          <p:nvPr/>
        </p:nvSpPr>
        <p:spPr>
          <a:xfrm>
            <a:off x="5084783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56" name="TextBox 12"/>
          <p:cNvSpPr txBox="1"/>
          <p:nvPr/>
        </p:nvSpPr>
        <p:spPr>
          <a:xfrm>
            <a:off x="7754910" y="1609116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2020-2021</a:t>
            </a:r>
          </a:p>
          <a:p>
            <a:pPr algn="ctr"/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058" y="81189"/>
            <a:ext cx="849263" cy="113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18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ounded Rectangle 40"/>
          <p:cNvSpPr/>
          <p:nvPr/>
        </p:nvSpPr>
        <p:spPr>
          <a:xfrm>
            <a:off x="4495800" y="3441333"/>
            <a:ext cx="1687395" cy="2959467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aphicFrame>
        <p:nvGraphicFramePr>
          <p:cNvPr id="37" name="Diagram 36"/>
          <p:cNvGraphicFramePr/>
          <p:nvPr>
            <p:extLst/>
          </p:nvPr>
        </p:nvGraphicFramePr>
        <p:xfrm>
          <a:off x="1675335" y="-381000"/>
          <a:ext cx="8860087" cy="565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" name="TextBox 12"/>
          <p:cNvSpPr txBox="1"/>
          <p:nvPr/>
        </p:nvSpPr>
        <p:spPr>
          <a:xfrm>
            <a:off x="9215846" y="2299158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Century Gothic" panose="020B0502020202020204" pitchFamily="34" charset="0"/>
              </a:rPr>
              <a:t>Implementation</a:t>
            </a:r>
          </a:p>
        </p:txBody>
      </p:sp>
      <p:sp>
        <p:nvSpPr>
          <p:cNvPr id="55" name="TextBox 24"/>
          <p:cNvSpPr txBox="1"/>
          <p:nvPr/>
        </p:nvSpPr>
        <p:spPr>
          <a:xfrm>
            <a:off x="6248401" y="2209904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Environmental Review</a:t>
            </a:r>
          </a:p>
        </p:txBody>
      </p:sp>
      <p:sp>
        <p:nvSpPr>
          <p:cNvPr id="61" name="TextBox 12"/>
          <p:cNvSpPr txBox="1"/>
          <p:nvPr/>
        </p:nvSpPr>
        <p:spPr>
          <a:xfrm>
            <a:off x="3357682" y="2196008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Plan Development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917690" y="2204291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 </a:t>
            </a: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Overview</a:t>
            </a: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: Timeline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4724400" y="2111957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Concept </a:t>
            </a:r>
            <a:r>
              <a:rPr lang="en-US" sz="1200" b="1" dirty="0">
                <a:latin typeface="Century Gothic" panose="020B0502020202020204" pitchFamily="34" charset="0"/>
              </a:rPr>
              <a:t>Plan         &amp; Public Feedback</a:t>
            </a:r>
          </a:p>
        </p:txBody>
      </p:sp>
      <p:pic>
        <p:nvPicPr>
          <p:cNvPr id="26" name="Picture 2" descr="http://www.clker.com/cliparts/c/N/E/9/f/f/men-at-work-sign-hi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264" y="3719984"/>
            <a:ext cx="603809" cy="5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hudsonarealibrary.com/wp-content/uploads/2012/08/board_icon1.png"/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91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679" y="3449095"/>
            <a:ext cx="1082184" cy="10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0" descr="http://geertmeulenbelt.files.wordpress.com/2014/10/icon-ygg-report.pn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0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961" y="3687036"/>
            <a:ext cx="606302" cy="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>
            <a:off x="3048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7382865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5860873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878578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24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" name="Picture 14" descr="http://publicdomainvectors.org/photos/1415972949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64" y="3629057"/>
            <a:ext cx="887297" cy="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Content Placeholder 2"/>
          <p:cNvSpPr txBox="1">
            <a:spLocks/>
          </p:cNvSpPr>
          <p:nvPr/>
        </p:nvSpPr>
        <p:spPr>
          <a:xfrm>
            <a:off x="4516314" y="4474948"/>
            <a:ext cx="1808286" cy="7448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Share initial concepts and visions</a:t>
            </a:r>
            <a:endParaRPr lang="en-US" sz="1200" dirty="0">
              <a:latin typeface="Century Gothic" panose="020B0502020202020204" pitchFamily="34" charset="0"/>
            </a:endParaRPr>
          </a:p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Collect feedback</a:t>
            </a:r>
            <a:endParaRPr lang="en-US" sz="1200" dirty="0">
              <a:latin typeface="Century Gothic" panose="020B0502020202020204" pitchFamily="34" charset="0"/>
            </a:endParaRPr>
          </a:p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Make revisions</a:t>
            </a:r>
            <a:endParaRPr lang="en-US" sz="1200" dirty="0">
              <a:latin typeface="Century Gothic" panose="020B0502020202020204" pitchFamily="34" charset="0"/>
            </a:endParaRPr>
          </a:p>
          <a:p>
            <a:pPr lvl="1"/>
            <a:endParaRPr lang="en-US" dirty="0"/>
          </a:p>
        </p:txBody>
      </p:sp>
      <p:pic>
        <p:nvPicPr>
          <p:cNvPr id="30" name="Picture 12" descr="http://myphonehelpdesk.com/Support-for-Windows-Live-Hotmail/wp-content/uploads/2015/08/gearsICON.png"/>
          <p:cNvPicPr>
            <a:picLocks noChangeAspect="1" noChangeArrowheads="1"/>
          </p:cNvPicPr>
          <p:nvPr/>
        </p:nvPicPr>
        <p:blipFill>
          <a:blip r:embed="rId1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864" y="3674223"/>
            <a:ext cx="933573" cy="6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s://image.freepik.com/free-icon/audience-in-presentation-of-business_318-64901.png"/>
          <p:cNvPicPr>
            <a:picLocks noChangeAspect="1" noChangeArrowheads="1"/>
          </p:cNvPicPr>
          <p:nvPr/>
        </p:nvPicPr>
        <p:blipFill>
          <a:blip r:embed="rId1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64" y="3677544"/>
            <a:ext cx="625289" cy="6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12"/>
          <p:cNvSpPr txBox="1"/>
          <p:nvPr/>
        </p:nvSpPr>
        <p:spPr>
          <a:xfrm>
            <a:off x="1434961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40" name="TextBox 12"/>
          <p:cNvSpPr txBox="1"/>
          <p:nvPr/>
        </p:nvSpPr>
        <p:spPr>
          <a:xfrm>
            <a:off x="6124222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45" name="TextBox 12"/>
          <p:cNvSpPr txBox="1"/>
          <p:nvPr/>
        </p:nvSpPr>
        <p:spPr>
          <a:xfrm>
            <a:off x="2978264" y="1589710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50" name="TextBox 12"/>
          <p:cNvSpPr txBox="1"/>
          <p:nvPr/>
        </p:nvSpPr>
        <p:spPr>
          <a:xfrm>
            <a:off x="5084783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36" name="TextBox 12"/>
          <p:cNvSpPr txBox="1"/>
          <p:nvPr/>
        </p:nvSpPr>
        <p:spPr>
          <a:xfrm>
            <a:off x="7754910" y="1609116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2020-2021</a:t>
            </a:r>
          </a:p>
          <a:p>
            <a:pPr algn="ctr"/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10" y="106881"/>
            <a:ext cx="830090" cy="111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71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ounded Rectangle 52"/>
          <p:cNvSpPr/>
          <p:nvPr/>
        </p:nvSpPr>
        <p:spPr>
          <a:xfrm>
            <a:off x="5914221" y="3463339"/>
            <a:ext cx="1666881" cy="2959467"/>
          </a:xfrm>
          <a:prstGeom prst="round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aphicFrame>
        <p:nvGraphicFramePr>
          <p:cNvPr id="37" name="Diagram 36"/>
          <p:cNvGraphicFramePr/>
          <p:nvPr>
            <p:extLst/>
          </p:nvPr>
        </p:nvGraphicFramePr>
        <p:xfrm>
          <a:off x="1675335" y="-381000"/>
          <a:ext cx="8860087" cy="5650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9" name="TextBox 12"/>
          <p:cNvSpPr txBox="1"/>
          <p:nvPr/>
        </p:nvSpPr>
        <p:spPr>
          <a:xfrm>
            <a:off x="9215846" y="2299158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latin typeface="Century Gothic" panose="020B0502020202020204" pitchFamily="34" charset="0"/>
              </a:rPr>
              <a:t>Implementation</a:t>
            </a:r>
          </a:p>
        </p:txBody>
      </p:sp>
      <p:sp>
        <p:nvSpPr>
          <p:cNvPr id="55" name="TextBox 24"/>
          <p:cNvSpPr txBox="1"/>
          <p:nvPr/>
        </p:nvSpPr>
        <p:spPr>
          <a:xfrm>
            <a:off x="6248401" y="2209904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Environmental Review</a:t>
            </a:r>
          </a:p>
        </p:txBody>
      </p:sp>
      <p:sp>
        <p:nvSpPr>
          <p:cNvPr id="61" name="TextBox 12"/>
          <p:cNvSpPr txBox="1"/>
          <p:nvPr/>
        </p:nvSpPr>
        <p:spPr>
          <a:xfrm>
            <a:off x="3357682" y="2196008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Plan Development</a:t>
            </a:r>
          </a:p>
        </p:txBody>
      </p:sp>
      <p:sp>
        <p:nvSpPr>
          <p:cNvPr id="68" name="TextBox 12"/>
          <p:cNvSpPr txBox="1"/>
          <p:nvPr/>
        </p:nvSpPr>
        <p:spPr>
          <a:xfrm>
            <a:off x="1917690" y="2204291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Community Engagement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382000" cy="990600"/>
          </a:xfrm>
          <a:noFill/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ORANGE LINE TRANSIT NEIGHBORHOOD PLANS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Next Steps: </a:t>
            </a: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Timeline</a:t>
            </a: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TextBox 12"/>
          <p:cNvSpPr txBox="1"/>
          <p:nvPr/>
        </p:nvSpPr>
        <p:spPr>
          <a:xfrm>
            <a:off x="4797674" y="2111957"/>
            <a:ext cx="1353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Century Gothic" panose="020B0502020202020204" pitchFamily="34" charset="0"/>
              </a:rPr>
              <a:t>Concept </a:t>
            </a:r>
            <a:r>
              <a:rPr lang="en-US" sz="1200" b="1" dirty="0">
                <a:latin typeface="Century Gothic" panose="020B0502020202020204" pitchFamily="34" charset="0"/>
              </a:rPr>
              <a:t>Plan         &amp; Public Feedback</a:t>
            </a:r>
          </a:p>
        </p:txBody>
      </p:sp>
      <p:pic>
        <p:nvPicPr>
          <p:cNvPr id="26" name="Picture 2" descr="http://www.clker.com/cliparts/c/N/E/9/f/f/men-at-work-sign-hi.png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60264" y="3719984"/>
            <a:ext cx="603809" cy="5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ttps://image.freepik.com/free-icon/audience-in-presentation-of-business_318-64901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6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3064" y="3677544"/>
            <a:ext cx="625289" cy="6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hudsonarealibrary.com/wp-content/uploads/2012/08/board_icon1.png"/>
          <p:cNvPicPr>
            <a:picLocks noChangeAspect="1" noChangeArrowheads="1"/>
          </p:cNvPicPr>
          <p:nvPr/>
        </p:nvPicPr>
        <p:blipFill>
          <a:blip r:embed="rId11" cstate="screen">
            <a:clrChange>
              <a:clrFrom>
                <a:srgbClr val="4C4C4C"/>
              </a:clrFrom>
              <a:clrTo>
                <a:srgbClr val="4C4C4C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91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4679" y="3449095"/>
            <a:ext cx="1082184" cy="108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Chevron 30"/>
          <p:cNvSpPr/>
          <p:nvPr/>
        </p:nvSpPr>
        <p:spPr>
          <a:xfrm>
            <a:off x="4457958" y="2016508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2" name="Chevron 31"/>
          <p:cNvSpPr/>
          <p:nvPr/>
        </p:nvSpPr>
        <p:spPr>
          <a:xfrm>
            <a:off x="7382865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Chevron 33"/>
          <p:cNvSpPr/>
          <p:nvPr/>
        </p:nvSpPr>
        <p:spPr>
          <a:xfrm>
            <a:off x="5860873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Chevron 34"/>
          <p:cNvSpPr/>
          <p:nvPr/>
        </p:nvSpPr>
        <p:spPr>
          <a:xfrm>
            <a:off x="878578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Chevron 41"/>
          <p:cNvSpPr/>
          <p:nvPr/>
        </p:nvSpPr>
        <p:spPr>
          <a:xfrm>
            <a:off x="1524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6" name="Picture 14" descr="http://publicdomainvectors.org/photos/1415972949.png"/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39000" contrast="-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5064" y="3629057"/>
            <a:ext cx="887297" cy="72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myphonehelpdesk.com/Support-for-Windows-Live-Hotmail/wp-content/uploads/2015/08/gearsICON.png"/>
          <p:cNvPicPr>
            <a:picLocks noChangeAspect="1" noChangeArrowheads="1"/>
          </p:cNvPicPr>
          <p:nvPr/>
        </p:nvPicPr>
        <p:blipFill>
          <a:blip r:embed="rId15" cstate="screen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2864" y="3674223"/>
            <a:ext cx="933573" cy="63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hevron 32"/>
          <p:cNvSpPr/>
          <p:nvPr/>
        </p:nvSpPr>
        <p:spPr>
          <a:xfrm>
            <a:off x="3048000" y="2004535"/>
            <a:ext cx="1790442" cy="884146"/>
          </a:xfrm>
          <a:prstGeom prst="chevron">
            <a:avLst/>
          </a:prstGeom>
          <a:solidFill>
            <a:srgbClr val="373532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6013130" y="2019775"/>
            <a:ext cx="1609351" cy="832060"/>
            <a:chOff x="4349575" y="2409255"/>
            <a:chExt cx="1609351" cy="832060"/>
          </a:xfrm>
        </p:grpSpPr>
        <p:sp>
          <p:nvSpPr>
            <p:cNvPr id="41" name="Chevron 40"/>
            <p:cNvSpPr/>
            <p:nvPr/>
          </p:nvSpPr>
          <p:spPr>
            <a:xfrm>
              <a:off x="4349575" y="2409255"/>
              <a:ext cx="1609351" cy="832060"/>
            </a:xfrm>
            <a:prstGeom prst="chevron">
              <a:avLst/>
            </a:prstGeom>
            <a:ln>
              <a:noFill/>
            </a:ln>
          </p:spPr>
          <p:style>
            <a:lnRef idx="2">
              <a:scrgbClr r="0" g="0" b="0"/>
            </a:lnRef>
            <a:fillRef idx="1">
              <a:schemeClr val="accent3">
                <a:hueOff val="-5807677"/>
                <a:satOff val="1943"/>
                <a:lumOff val="-8471"/>
                <a:alphaOff val="0"/>
              </a:schemeClr>
            </a:fillRef>
            <a:effectRef idx="0">
              <a:schemeClr val="accent3">
                <a:hueOff val="-5807677"/>
                <a:satOff val="1943"/>
                <a:lumOff val="-8471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8" name="Chevron 4"/>
            <p:cNvSpPr/>
            <p:nvPr/>
          </p:nvSpPr>
          <p:spPr>
            <a:xfrm>
              <a:off x="4765605" y="2409255"/>
              <a:ext cx="777291" cy="8320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4006" tIns="14669" rIns="14669" bIns="14669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100" kern="1200" dirty="0" smtClean="0"/>
                <a:t>          </a:t>
              </a:r>
              <a:endParaRPr lang="en-US" sz="1100" kern="1200" dirty="0"/>
            </a:p>
          </p:txBody>
        </p:sp>
      </p:grpSp>
      <p:sp>
        <p:nvSpPr>
          <p:cNvPr id="51" name="TextBox 24"/>
          <p:cNvSpPr txBox="1"/>
          <p:nvPr/>
        </p:nvSpPr>
        <p:spPr>
          <a:xfrm>
            <a:off x="6263832" y="2213452"/>
            <a:ext cx="1360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Environmental Review</a:t>
            </a:r>
          </a:p>
        </p:txBody>
      </p:sp>
      <p:pic>
        <p:nvPicPr>
          <p:cNvPr id="52" name="Picture 10" descr="http://geertmeulenbelt.files.wordpress.com/2014/10/icon-ygg-report.png"/>
          <p:cNvPicPr>
            <a:picLocks noChangeAspect="1" noChangeArrowheads="1"/>
          </p:cNvPicPr>
          <p:nvPr/>
        </p:nvPicPr>
        <p:blipFill>
          <a:blip r:embed="rId1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7961" y="3687036"/>
            <a:ext cx="606302" cy="60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Content Placeholder 2"/>
          <p:cNvSpPr txBox="1">
            <a:spLocks/>
          </p:cNvSpPr>
          <p:nvPr/>
        </p:nvSpPr>
        <p:spPr>
          <a:xfrm>
            <a:off x="5914221" y="4496954"/>
            <a:ext cx="1808286" cy="744803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Conduct public Scoping Meeting</a:t>
            </a:r>
          </a:p>
          <a:p>
            <a:pPr marL="173038" indent="-173038">
              <a:buClr>
                <a:srgbClr val="80A244"/>
              </a:buClr>
            </a:pPr>
            <a:r>
              <a:rPr lang="en-US" sz="1200" dirty="0" smtClean="0">
                <a:latin typeface="Century Gothic" panose="020B0502020202020204" pitchFamily="34" charset="0"/>
              </a:rPr>
              <a:t>Analyze potential environmental impacts</a:t>
            </a:r>
            <a:endParaRPr lang="en-US" sz="1200" dirty="0">
              <a:latin typeface="Century Gothic" panose="020B050202020202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40" name="TextBox 12"/>
          <p:cNvSpPr txBox="1"/>
          <p:nvPr/>
        </p:nvSpPr>
        <p:spPr>
          <a:xfrm>
            <a:off x="1434961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2016</a:t>
            </a:r>
          </a:p>
        </p:txBody>
      </p:sp>
      <p:sp>
        <p:nvSpPr>
          <p:cNvPr id="45" name="TextBox 12"/>
          <p:cNvSpPr txBox="1"/>
          <p:nvPr/>
        </p:nvSpPr>
        <p:spPr>
          <a:xfrm>
            <a:off x="6124222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75000"/>
                  </a:schemeClr>
                </a:solidFill>
                <a:latin typeface="Century Gothic" panose="020B0502020202020204" pitchFamily="34" charset="0"/>
              </a:rPr>
              <a:t>2019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2978264" y="1589710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2017</a:t>
            </a:r>
          </a:p>
        </p:txBody>
      </p:sp>
      <p:sp>
        <p:nvSpPr>
          <p:cNvPr id="56" name="TextBox 12"/>
          <p:cNvSpPr txBox="1"/>
          <p:nvPr/>
        </p:nvSpPr>
        <p:spPr>
          <a:xfrm>
            <a:off x="5084783" y="1609116"/>
            <a:ext cx="1353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2018</a:t>
            </a:r>
          </a:p>
        </p:txBody>
      </p:sp>
      <p:sp>
        <p:nvSpPr>
          <p:cNvPr id="36" name="TextBox 12"/>
          <p:cNvSpPr txBox="1"/>
          <p:nvPr/>
        </p:nvSpPr>
        <p:spPr>
          <a:xfrm>
            <a:off x="7754910" y="1609116"/>
            <a:ext cx="135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  <a:latin typeface="Century Gothic" panose="020B0502020202020204" pitchFamily="34" charset="0"/>
              </a:rPr>
              <a:t>2020-2021</a:t>
            </a:r>
          </a:p>
          <a:p>
            <a:pPr algn="ctr"/>
            <a:endParaRPr lang="en-US" sz="1200" dirty="0">
              <a:solidFill>
                <a:schemeClr val="tx1">
                  <a:lumMod val="5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795" y="81703"/>
            <a:ext cx="848879" cy="1137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4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/>
        </p:nvSpPr>
        <p:spPr>
          <a:xfrm>
            <a:off x="128588" y="198534"/>
            <a:ext cx="9176777" cy="1066800"/>
          </a:xfrm>
          <a:prstGeom prst="rect">
            <a:avLst/>
          </a:prstGeom>
          <a:noFill/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>
                <a:solidFill>
                  <a:schemeClr val="tx2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TRANSIT </a:t>
            </a:r>
            <a:r>
              <a:rPr lang="en-US" sz="4000" dirty="0" smtClean="0">
                <a:solidFill>
                  <a:schemeClr val="tx1">
                    <a:lumMod val="95000"/>
                  </a:schemeClr>
                </a:solidFill>
                <a:latin typeface="+mj-lt"/>
              </a:rPr>
              <a:t>NEIGHBORHOOD PLAN </a:t>
            </a:r>
            <a:r>
              <a:rPr lang="en-US" sz="4000" dirty="0">
                <a:solidFill>
                  <a:schemeClr val="tx1">
                    <a:lumMod val="95000"/>
                  </a:schemeClr>
                </a:solidFill>
                <a:latin typeface="+mj-lt"/>
              </a:rPr>
              <a:t>GOALS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6" b="3334"/>
          <a:stretch/>
        </p:blipFill>
        <p:spPr>
          <a:xfrm>
            <a:off x="72139" y="1480991"/>
            <a:ext cx="8095616" cy="50040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285206" y="1406605"/>
            <a:ext cx="376881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81935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Century Gothic" panose="020B0502020202020204" pitchFamily="34" charset="0"/>
              </a:rPr>
              <a:t>Create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opportunities for more jobs &amp; housing of all types near transit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81935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Foster a vibrant mix of uses within each station area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81935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Increase access to a variety of mobility options for all </a:t>
            </a:r>
          </a:p>
          <a:p>
            <a:pPr marL="285750" indent="-285750">
              <a:spcBef>
                <a:spcPts val="0"/>
              </a:spcBef>
              <a:spcAft>
                <a:spcPts val="1200"/>
              </a:spcAft>
              <a:buClr>
                <a:srgbClr val="819353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Improve quality of public spaces for residents, employees &amp; visitors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899" y="84273"/>
            <a:ext cx="841007" cy="1126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71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1">
  <a:themeElements>
    <a:clrScheme name="Custom 2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3B3B3B"/>
      </a:accent1>
      <a:accent2>
        <a:srgbClr val="3B3B3B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E1DBB2CD-FD97-40E0-8000-B06FDF31AB0D}" vid="{F7C4A31A-7680-4840-B694-FEC88B2002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5064</TotalTime>
  <Words>1098</Words>
  <Application>Microsoft Office PowerPoint</Application>
  <PresentationFormat>Widescreen</PresentationFormat>
  <Paragraphs>248</Paragraphs>
  <Slides>21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Century Gothic</vt:lpstr>
      <vt:lpstr>Trebuchet MS</vt:lpstr>
      <vt:lpstr>Tw Cen MT</vt:lpstr>
      <vt:lpstr>Wingdings</vt:lpstr>
      <vt:lpstr>Wingdings 2</vt:lpstr>
      <vt:lpstr>Theme1</vt:lpstr>
      <vt:lpstr>orange line TRANSIT NEIGHBORHOOD PLAN PRESENTATION TO VAN NUYS AND NORTH HOLLYWOOD NEIGHBORHOOD COUNCILS</vt:lpstr>
      <vt:lpstr>Study Areas in Context</vt:lpstr>
      <vt:lpstr>PowerPoint Presentation</vt:lpstr>
      <vt:lpstr>PowerPoint Presentation</vt:lpstr>
      <vt:lpstr>ORANGE LINE TRANSIT NEIGHBORHOOD PLANS Overview: Timeline</vt:lpstr>
      <vt:lpstr>ORANGE LINE TRANSIT NEIGHBORHOOD PLANS Overview: Timeline</vt:lpstr>
      <vt:lpstr>ORANGE LINE TRANSIT NEIGHBORHOOD PLANS Overview: Timeline</vt:lpstr>
      <vt:lpstr>ORANGE LINE TRANSIT NEIGHBORHOOD PLANS Next Steps: Timeline</vt:lpstr>
      <vt:lpstr>PowerPoint Presentation</vt:lpstr>
      <vt:lpstr>ORANGE LINE TRANSIT NEIGHBORHOOD PLAN Vision for 2040: Van Nuys and Sepulveda Stations</vt:lpstr>
      <vt:lpstr>ORANGE LINE TRANSIT NEIGHBORHOOD PLAN Vision for 2040: North Hollywood Station</vt:lpstr>
      <vt:lpstr>PowerPoint Presentation</vt:lpstr>
      <vt:lpstr>ORANGE LINE TRANSIT NEIGHBORHOOD PLAN  What We’ve Heard – Key Themes</vt:lpstr>
      <vt:lpstr>PowerPoint Presentation</vt:lpstr>
      <vt:lpstr>PowerPoint Presentation</vt:lpstr>
      <vt:lpstr>PowerPoint Presentation</vt:lpstr>
      <vt:lpstr>ORANGE LINE TRANSIT NEIGHBORHOOD PLAN Key Strategies: First Mile/Last Mile Plans</vt:lpstr>
      <vt:lpstr>PowerPoint Presentation</vt:lpstr>
      <vt:lpstr>PowerPoint Presentation</vt:lpstr>
      <vt:lpstr>ORANGE LINE TRANSIT NEIGHBORHOOD PLAN Next Steps</vt:lpstr>
      <vt:lpstr>ORANGE LINE TRANSIT NEIGHBORHOOD PLANS Next Steps: Stay Connected</vt:lpstr>
    </vt:vector>
  </TitlesOfParts>
  <Company>City Planning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line TRANSIT NEIGHBORHOOD PLAN September 13, 2019</dc:title>
  <dc:creator>Windows User</dc:creator>
  <cp:lastModifiedBy>Windows User</cp:lastModifiedBy>
  <cp:revision>36</cp:revision>
  <cp:lastPrinted>2019-10-10T00:24:41Z</cp:lastPrinted>
  <dcterms:created xsi:type="dcterms:W3CDTF">2019-09-24T23:33:39Z</dcterms:created>
  <dcterms:modified xsi:type="dcterms:W3CDTF">2019-12-06T22:18:44Z</dcterms:modified>
</cp:coreProperties>
</file>